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
  </p:notesMasterIdLst>
  <p:sldIdLst>
    <p:sldId id="256" r:id="rId2"/>
    <p:sldId id="463" r:id="rId3"/>
    <p:sldId id="514" r:id="rId4"/>
    <p:sldId id="533" r:id="rId5"/>
    <p:sldId id="520" r:id="rId6"/>
    <p:sldId id="524" r:id="rId7"/>
    <p:sldId id="525" r:id="rId8"/>
    <p:sldId id="516" r:id="rId9"/>
    <p:sldId id="517" r:id="rId10"/>
    <p:sldId id="526" r:id="rId11"/>
    <p:sldId id="527" r:id="rId12"/>
    <p:sldId id="528" r:id="rId13"/>
    <p:sldId id="529" r:id="rId14"/>
    <p:sldId id="530" r:id="rId15"/>
    <p:sldId id="531" r:id="rId16"/>
    <p:sldId id="532" r:id="rId17"/>
    <p:sldId id="477" r:id="rId18"/>
    <p:sldId id="399" r:id="rId19"/>
    <p:sldId id="409" r:id="rId20"/>
    <p:sldId id="481" r:id="rId21"/>
    <p:sldId id="482" r:id="rId22"/>
    <p:sldId id="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github.com/signup?source=login" TargetMode="External"/><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5" Type="http://schemas.openxmlformats.org/officeDocument/2006/relationships/image" Target="../media/image7.png"/><Relationship Id="rId4" Type="http://schemas.openxmlformats.org/officeDocument/2006/relationships/hyperlink" Target="https://freesvg.org/simple-white-cloud-icon-vector-graphic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2.png"/><Relationship Id="rId4" Type="http://schemas.openxmlformats.org/officeDocument/2006/relationships/image" Target="../media/image30.tiff"/><Relationship Id="rId9" Type="http://schemas.openxmlformats.org/officeDocument/2006/relationships/hyperlink" Target="https://anubhavtrainings.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5.jpg"/><Relationship Id="rId7" Type="http://schemas.openxmlformats.org/officeDocument/2006/relationships/image" Target="../media/image37.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6.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www.pngall.com/blocked-png" TargetMode="External"/><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pngimg.com/download/73390" TargetMode="External"/><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hyperlink" Target="https://pixabay.com/en/truck-transportation-vehicle-158539/" TargetMode="External"/><Relationship Id="rId4" Type="http://schemas.openxmlformats.org/officeDocument/2006/relationships/hyperlink" Target="https://freesvg.org/simple-white-cloud-icon-vector-graphics" TargetMode="Externa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17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91590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new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Step by Step process to create a git repository in GitHub. First of all you must have a GitHub account, if not then go to this link </a:t>
            </a:r>
            <a:r>
              <a:rPr lang="en-US" dirty="0">
                <a:hlinkClick r:id="rId3"/>
              </a:rPr>
              <a:t>https://github.com/signup?source=login</a:t>
            </a:r>
            <a:r>
              <a:rPr lang="en-US" dirty="0"/>
              <a:t> and create a new Account.</a:t>
            </a:r>
          </a:p>
          <a:p>
            <a:endParaRPr lang="en-US" dirty="0"/>
          </a:p>
          <a:p>
            <a:r>
              <a:rPr lang="en-US" dirty="0"/>
              <a:t>Step 1: Click on the plus button in the top right corner of the screen and select ‘New Repository’.</a:t>
            </a:r>
          </a:p>
          <a:p>
            <a:r>
              <a:rPr lang="en-US" dirty="0"/>
              <a:t>Step 2: </a:t>
            </a:r>
            <a:r>
              <a:rPr lang="en-US" b="0" i="0" dirty="0">
                <a:solidFill>
                  <a:srgbClr val="24292F"/>
                </a:solidFill>
                <a:effectLst/>
                <a:latin typeface="-apple-system"/>
              </a:rPr>
              <a:t>Type a short, memorable name for your repository. And give a description (optional).</a:t>
            </a:r>
          </a:p>
          <a:p>
            <a:r>
              <a:rPr lang="en-US" dirty="0">
                <a:solidFill>
                  <a:srgbClr val="24292F"/>
                </a:solidFill>
                <a:latin typeface="-apple-system"/>
              </a:rPr>
              <a:t>Step 3: Select the type of repository. </a:t>
            </a:r>
            <a:r>
              <a:rPr lang="en-US" b="1" dirty="0">
                <a:solidFill>
                  <a:srgbClr val="24292F"/>
                </a:solidFill>
                <a:latin typeface="-apple-system"/>
              </a:rPr>
              <a:t>Public or Private</a:t>
            </a:r>
          </a:p>
          <a:p>
            <a:r>
              <a:rPr lang="en-US" dirty="0">
                <a:solidFill>
                  <a:srgbClr val="24292F"/>
                </a:solidFill>
                <a:latin typeface="-apple-system"/>
              </a:rPr>
              <a:t>Step 4: Set how you want to Initialize the repository.</a:t>
            </a:r>
          </a:p>
          <a:p>
            <a:r>
              <a:rPr lang="en-US" dirty="0">
                <a:solidFill>
                  <a:srgbClr val="24292F"/>
                </a:solidFill>
                <a:latin typeface="-apple-system"/>
              </a:rPr>
              <a:t>Step 5: Click on Create Repository. Your Repository will be created.</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FB2663E-0A92-4D82-BEA2-42271C09B1E8}"/>
              </a:ext>
            </a:extLst>
          </p:cNvPr>
          <p:cNvPicPr>
            <a:picLocks noChangeAspect="1"/>
          </p:cNvPicPr>
          <p:nvPr/>
        </p:nvPicPr>
        <p:blipFill>
          <a:blip r:embed="rId4"/>
          <a:stretch>
            <a:fillRect/>
          </a:stretch>
        </p:blipFill>
        <p:spPr>
          <a:xfrm>
            <a:off x="310696" y="3212432"/>
            <a:ext cx="2209887" cy="1804207"/>
          </a:xfrm>
          <a:prstGeom prst="rect">
            <a:avLst/>
          </a:prstGeom>
        </p:spPr>
      </p:pic>
      <p:pic>
        <p:nvPicPr>
          <p:cNvPr id="6" name="Picture 5">
            <a:extLst>
              <a:ext uri="{FF2B5EF4-FFF2-40B4-BE49-F238E27FC236}">
                <a16:creationId xmlns:a16="http://schemas.microsoft.com/office/drawing/2014/main" id="{F29BEA97-5FFA-47F5-88BC-8506C7B9CCA3}"/>
              </a:ext>
            </a:extLst>
          </p:cNvPr>
          <p:cNvPicPr>
            <a:picLocks noChangeAspect="1"/>
          </p:cNvPicPr>
          <p:nvPr/>
        </p:nvPicPr>
        <p:blipFill>
          <a:blip r:embed="rId5"/>
          <a:stretch>
            <a:fillRect/>
          </a:stretch>
        </p:blipFill>
        <p:spPr>
          <a:xfrm>
            <a:off x="3036756" y="3281305"/>
            <a:ext cx="4365921" cy="843585"/>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209D5E60-E004-4FE5-9E0A-09C5B9F40ABF}"/>
              </a:ext>
            </a:extLst>
          </p:cNvPr>
          <p:cNvPicPr>
            <a:picLocks noChangeAspect="1"/>
          </p:cNvPicPr>
          <p:nvPr/>
        </p:nvPicPr>
        <p:blipFill>
          <a:blip r:embed="rId6"/>
          <a:stretch>
            <a:fillRect/>
          </a:stretch>
        </p:blipFill>
        <p:spPr>
          <a:xfrm>
            <a:off x="7973079" y="2393405"/>
            <a:ext cx="3881867" cy="980103"/>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775CD73F-FF82-4403-BB2C-6BF02B3EB7AA}"/>
              </a:ext>
            </a:extLst>
          </p:cNvPr>
          <p:cNvPicPr>
            <a:picLocks noChangeAspect="1"/>
          </p:cNvPicPr>
          <p:nvPr/>
        </p:nvPicPr>
        <p:blipFill>
          <a:blip r:embed="rId7"/>
          <a:stretch>
            <a:fillRect/>
          </a:stretch>
        </p:blipFill>
        <p:spPr>
          <a:xfrm>
            <a:off x="7725244" y="4318782"/>
            <a:ext cx="4382181" cy="1997655"/>
          </a:xfrm>
          <a:prstGeom prst="rect">
            <a:avLst/>
          </a:prstGeom>
        </p:spPr>
        <p:style>
          <a:lnRef idx="2">
            <a:schemeClr val="dk1"/>
          </a:lnRef>
          <a:fillRef idx="1">
            <a:schemeClr val="lt1"/>
          </a:fillRef>
          <a:effectRef idx="0">
            <a:schemeClr val="dk1"/>
          </a:effectRef>
          <a:fontRef idx="minor">
            <a:schemeClr val="dk1"/>
          </a:fontRef>
        </p:style>
      </p:pic>
      <p:pic>
        <p:nvPicPr>
          <p:cNvPr id="13" name="Picture 12">
            <a:extLst>
              <a:ext uri="{FF2B5EF4-FFF2-40B4-BE49-F238E27FC236}">
                <a16:creationId xmlns:a16="http://schemas.microsoft.com/office/drawing/2014/main" id="{245A9940-FE8B-4AF8-9BF3-C7B444E665B7}"/>
              </a:ext>
            </a:extLst>
          </p:cNvPr>
          <p:cNvPicPr>
            <a:picLocks noChangeAspect="1"/>
          </p:cNvPicPr>
          <p:nvPr/>
        </p:nvPicPr>
        <p:blipFill>
          <a:blip r:embed="rId8"/>
          <a:stretch>
            <a:fillRect/>
          </a:stretch>
        </p:blipFill>
        <p:spPr>
          <a:xfrm>
            <a:off x="3036756" y="4890515"/>
            <a:ext cx="3404455" cy="1638922"/>
          </a:xfrm>
          <a:prstGeom prst="rect">
            <a:avLst/>
          </a:prstGeom>
        </p:spPr>
        <p:style>
          <a:lnRef idx="2">
            <a:schemeClr val="dk1"/>
          </a:lnRef>
          <a:fillRef idx="1">
            <a:schemeClr val="lt1"/>
          </a:fillRef>
          <a:effectRef idx="0">
            <a:schemeClr val="dk1"/>
          </a:effectRef>
          <a:fontRef idx="minor">
            <a:schemeClr val="dk1"/>
          </a:fontRef>
        </p:style>
      </p:pic>
      <p:cxnSp>
        <p:nvCxnSpPr>
          <p:cNvPr id="15" name="Connector: Elbow 14">
            <a:extLst>
              <a:ext uri="{FF2B5EF4-FFF2-40B4-BE49-F238E27FC236}">
                <a16:creationId xmlns:a16="http://schemas.microsoft.com/office/drawing/2014/main" id="{7D5D14AE-BED0-4C35-BD9B-FB762AF631F8}"/>
              </a:ext>
            </a:extLst>
          </p:cNvPr>
          <p:cNvCxnSpPr>
            <a:stCxn id="4" idx="3"/>
            <a:endCxn id="6" idx="1"/>
          </p:cNvCxnSpPr>
          <p:nvPr/>
        </p:nvCxnSpPr>
        <p:spPr>
          <a:xfrm flipV="1">
            <a:off x="2520583" y="3703098"/>
            <a:ext cx="516173" cy="41143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Elbow 16">
            <a:extLst>
              <a:ext uri="{FF2B5EF4-FFF2-40B4-BE49-F238E27FC236}">
                <a16:creationId xmlns:a16="http://schemas.microsoft.com/office/drawing/2014/main" id="{507B74E4-4C81-4DA5-96A1-701D6467F8B4}"/>
              </a:ext>
            </a:extLst>
          </p:cNvPr>
          <p:cNvCxnSpPr>
            <a:stCxn id="6" idx="3"/>
            <a:endCxn id="9" idx="1"/>
          </p:cNvCxnSpPr>
          <p:nvPr/>
        </p:nvCxnSpPr>
        <p:spPr>
          <a:xfrm flipV="1">
            <a:off x="7402677" y="2883457"/>
            <a:ext cx="570402" cy="81964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or: Elbow 18">
            <a:extLst>
              <a:ext uri="{FF2B5EF4-FFF2-40B4-BE49-F238E27FC236}">
                <a16:creationId xmlns:a16="http://schemas.microsoft.com/office/drawing/2014/main" id="{200BF43B-3252-42CE-93DB-3149A03DC4C8}"/>
              </a:ext>
            </a:extLst>
          </p:cNvPr>
          <p:cNvCxnSpPr>
            <a:stCxn id="9" idx="2"/>
            <a:endCxn id="11" idx="0"/>
          </p:cNvCxnSpPr>
          <p:nvPr/>
        </p:nvCxnSpPr>
        <p:spPr>
          <a:xfrm rot="16200000" flipH="1">
            <a:off x="9442537" y="3844984"/>
            <a:ext cx="945274" cy="2322"/>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or: Elbow 25">
            <a:extLst>
              <a:ext uri="{FF2B5EF4-FFF2-40B4-BE49-F238E27FC236}">
                <a16:creationId xmlns:a16="http://schemas.microsoft.com/office/drawing/2014/main" id="{3C264B29-A22F-4F6D-8D60-BC8ABACDD6E0}"/>
              </a:ext>
            </a:extLst>
          </p:cNvPr>
          <p:cNvCxnSpPr>
            <a:stCxn id="11" idx="1"/>
            <a:endCxn id="13" idx="3"/>
          </p:cNvCxnSpPr>
          <p:nvPr/>
        </p:nvCxnSpPr>
        <p:spPr>
          <a:xfrm rot="10800000" flipV="1">
            <a:off x="6441212" y="5317610"/>
            <a:ext cx="1284033" cy="39236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7C6FEA2A-08CD-4791-B501-AB47EAC6617D}"/>
              </a:ext>
            </a:extLst>
          </p:cNvPr>
          <p:cNvSpPr/>
          <p:nvPr/>
        </p:nvSpPr>
        <p:spPr>
          <a:xfrm>
            <a:off x="254092" y="5317609"/>
            <a:ext cx="2140648" cy="90969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Repository Created Successfully</a:t>
            </a:r>
          </a:p>
        </p:txBody>
      </p:sp>
      <p:cxnSp>
        <p:nvCxnSpPr>
          <p:cNvPr id="32" name="Connector: Elbow 31">
            <a:extLst>
              <a:ext uri="{FF2B5EF4-FFF2-40B4-BE49-F238E27FC236}">
                <a16:creationId xmlns:a16="http://schemas.microsoft.com/office/drawing/2014/main" id="{8880D459-BC2C-4E53-B8CA-1AF2092DF546}"/>
              </a:ext>
            </a:extLst>
          </p:cNvPr>
          <p:cNvCxnSpPr>
            <a:stCxn id="13" idx="1"/>
            <a:endCxn id="27" idx="3"/>
          </p:cNvCxnSpPr>
          <p:nvPr/>
        </p:nvCxnSpPr>
        <p:spPr>
          <a:xfrm rot="10800000" flipV="1">
            <a:off x="2394740" y="5709975"/>
            <a:ext cx="642016" cy="62479"/>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14079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project to git repository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Rounded Corners 2">
            <a:extLst>
              <a:ext uri="{FF2B5EF4-FFF2-40B4-BE49-F238E27FC236}">
                <a16:creationId xmlns:a16="http://schemas.microsoft.com/office/drawing/2014/main" id="{EB067A2D-C5EF-4108-94E1-CB1DAC3B9FD8}"/>
              </a:ext>
            </a:extLst>
          </p:cNvPr>
          <p:cNvSpPr/>
          <p:nvPr/>
        </p:nvSpPr>
        <p:spPr>
          <a:xfrm>
            <a:off x="346686" y="905766"/>
            <a:ext cx="2180493" cy="133643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Project on Local System</a:t>
            </a:r>
          </a:p>
        </p:txBody>
      </p:sp>
      <p:cxnSp>
        <p:nvCxnSpPr>
          <p:cNvPr id="5" name="Straight Arrow Connector 4">
            <a:extLst>
              <a:ext uri="{FF2B5EF4-FFF2-40B4-BE49-F238E27FC236}">
                <a16:creationId xmlns:a16="http://schemas.microsoft.com/office/drawing/2014/main" id="{222F9147-2BA7-4165-BC07-ABCD39D464A3}"/>
              </a:ext>
            </a:extLst>
          </p:cNvPr>
          <p:cNvCxnSpPr>
            <a:stCxn id="3" idx="3"/>
            <a:endCxn id="3" idx="3"/>
          </p:cNvCxnSpPr>
          <p:nvPr/>
        </p:nvCxnSpPr>
        <p:spPr>
          <a:xfrm>
            <a:off x="2527179" y="1573981"/>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52BF6E1-19EC-4957-9C65-CA4F29BB773B}"/>
              </a:ext>
            </a:extLst>
          </p:cNvPr>
          <p:cNvGrpSpPr/>
          <p:nvPr/>
        </p:nvGrpSpPr>
        <p:grpSpPr>
          <a:xfrm>
            <a:off x="8098313" y="5341759"/>
            <a:ext cx="2130251" cy="1175658"/>
            <a:chOff x="2652764" y="1577591"/>
            <a:chExt cx="6872235" cy="3617408"/>
          </a:xfrm>
        </p:grpSpPr>
        <p:pic>
          <p:nvPicPr>
            <p:cNvPr id="10" name="Picture 9">
              <a:extLst>
                <a:ext uri="{FF2B5EF4-FFF2-40B4-BE49-F238E27FC236}">
                  <a16:creationId xmlns:a16="http://schemas.microsoft.com/office/drawing/2014/main" id="{904FD07E-1276-43B9-BDB2-695FFDEF1ED2}"/>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11" name="TextBox 10">
              <a:extLst>
                <a:ext uri="{FF2B5EF4-FFF2-40B4-BE49-F238E27FC236}">
                  <a16:creationId xmlns:a16="http://schemas.microsoft.com/office/drawing/2014/main" id="{B30304DC-FDAB-4655-A4A0-B0638164CED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E8F0E57-15B0-4779-9B87-06415199010C}"/>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sp>
        <p:nvSpPr>
          <p:cNvPr id="7" name="Rectangle 6">
            <a:extLst>
              <a:ext uri="{FF2B5EF4-FFF2-40B4-BE49-F238E27FC236}">
                <a16:creationId xmlns:a16="http://schemas.microsoft.com/office/drawing/2014/main" id="{047150D5-EC95-44B3-B28C-A0CE7D997DDE}"/>
              </a:ext>
            </a:extLst>
          </p:cNvPr>
          <p:cNvSpPr/>
          <p:nvPr/>
        </p:nvSpPr>
        <p:spPr>
          <a:xfrm>
            <a:off x="4310742" y="1278756"/>
            <a:ext cx="1929283" cy="590449"/>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 a git repo</a:t>
            </a:r>
          </a:p>
        </p:txBody>
      </p:sp>
      <p:cxnSp>
        <p:nvCxnSpPr>
          <p:cNvPr id="14" name="Straight Arrow Connector 13">
            <a:extLst>
              <a:ext uri="{FF2B5EF4-FFF2-40B4-BE49-F238E27FC236}">
                <a16:creationId xmlns:a16="http://schemas.microsoft.com/office/drawing/2014/main" id="{53E7029B-EB1C-41F4-8C82-2E3CD2DC892C}"/>
              </a:ext>
            </a:extLst>
          </p:cNvPr>
          <p:cNvCxnSpPr>
            <a:stCxn id="3" idx="3"/>
            <a:endCxn id="7" idx="1"/>
          </p:cNvCxnSpPr>
          <p:nvPr/>
        </p:nvCxnSpPr>
        <p:spPr>
          <a:xfrm>
            <a:off x="2527179" y="1573981"/>
            <a:ext cx="1783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86FA6E8-9391-44E7-807E-7E7F5B0C4AE3}"/>
              </a:ext>
            </a:extLst>
          </p:cNvPr>
          <p:cNvSpPr/>
          <p:nvPr/>
        </p:nvSpPr>
        <p:spPr>
          <a:xfrm>
            <a:off x="2632667" y="116934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6" name="TextBox 15">
            <a:extLst>
              <a:ext uri="{FF2B5EF4-FFF2-40B4-BE49-F238E27FC236}">
                <a16:creationId xmlns:a16="http://schemas.microsoft.com/office/drawing/2014/main" id="{E8AEC2F4-5153-4E50-85F2-3F52B560B63E}"/>
              </a:ext>
            </a:extLst>
          </p:cNvPr>
          <p:cNvSpPr txBox="1"/>
          <p:nvPr/>
        </p:nvSpPr>
        <p:spPr>
          <a:xfrm>
            <a:off x="3145134" y="1169349"/>
            <a:ext cx="1065125" cy="369332"/>
          </a:xfrm>
          <a:prstGeom prst="rect">
            <a:avLst/>
          </a:prstGeom>
          <a:noFill/>
        </p:spPr>
        <p:txBody>
          <a:bodyPr wrap="square" rtlCol="0">
            <a:spAutoFit/>
          </a:bodyPr>
          <a:lstStyle/>
          <a:p>
            <a:r>
              <a:rPr lang="en-US" dirty="0"/>
              <a:t>git init</a:t>
            </a:r>
          </a:p>
        </p:txBody>
      </p:sp>
      <p:sp>
        <p:nvSpPr>
          <p:cNvPr id="17" name="Rectangle 16">
            <a:extLst>
              <a:ext uri="{FF2B5EF4-FFF2-40B4-BE49-F238E27FC236}">
                <a16:creationId xmlns:a16="http://schemas.microsoft.com/office/drawing/2014/main" id="{FEB0D5C3-E076-4577-83CE-EE40AC2DC145}"/>
              </a:ext>
            </a:extLst>
          </p:cNvPr>
          <p:cNvSpPr/>
          <p:nvPr/>
        </p:nvSpPr>
        <p:spPr>
          <a:xfrm>
            <a:off x="7948245" y="1278756"/>
            <a:ext cx="2430391" cy="5539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1" name="Straight Arrow Connector 20">
            <a:extLst>
              <a:ext uri="{FF2B5EF4-FFF2-40B4-BE49-F238E27FC236}">
                <a16:creationId xmlns:a16="http://schemas.microsoft.com/office/drawing/2014/main" id="{7E25585E-C6CE-42F6-BF44-AFEA6C2480F8}"/>
              </a:ext>
            </a:extLst>
          </p:cNvPr>
          <p:cNvCxnSpPr>
            <a:stCxn id="7" idx="3"/>
            <a:endCxn id="17" idx="1"/>
          </p:cNvCxnSpPr>
          <p:nvPr/>
        </p:nvCxnSpPr>
        <p:spPr>
          <a:xfrm flipV="1">
            <a:off x="6240025" y="1555746"/>
            <a:ext cx="1708220" cy="18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6BC13E-5CE9-4380-B2EB-49E838963178}"/>
              </a:ext>
            </a:extLst>
          </p:cNvPr>
          <p:cNvSpPr/>
          <p:nvPr/>
        </p:nvSpPr>
        <p:spPr>
          <a:xfrm>
            <a:off x="6340508" y="11424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TextBox 23">
            <a:extLst>
              <a:ext uri="{FF2B5EF4-FFF2-40B4-BE49-F238E27FC236}">
                <a16:creationId xmlns:a16="http://schemas.microsoft.com/office/drawing/2014/main" id="{03B12EE3-0266-4A4E-BA25-8BEA7370E09D}"/>
              </a:ext>
            </a:extLst>
          </p:cNvPr>
          <p:cNvSpPr txBox="1"/>
          <p:nvPr/>
        </p:nvSpPr>
        <p:spPr>
          <a:xfrm>
            <a:off x="6732394" y="1142429"/>
            <a:ext cx="1125417" cy="368163"/>
          </a:xfrm>
          <a:prstGeom prst="rect">
            <a:avLst/>
          </a:prstGeom>
          <a:noFill/>
        </p:spPr>
        <p:txBody>
          <a:bodyPr wrap="square" rtlCol="0">
            <a:spAutoFit/>
          </a:bodyPr>
          <a:lstStyle/>
          <a:p>
            <a:r>
              <a:rPr lang="en-US" dirty="0"/>
              <a:t>git add .</a:t>
            </a:r>
          </a:p>
        </p:txBody>
      </p:sp>
      <p:sp>
        <p:nvSpPr>
          <p:cNvPr id="25" name="Rectangle 24">
            <a:extLst>
              <a:ext uri="{FF2B5EF4-FFF2-40B4-BE49-F238E27FC236}">
                <a16:creationId xmlns:a16="http://schemas.microsoft.com/office/drawing/2014/main" id="{EDC3BAD8-7EA2-416C-BEEE-E98B0EFDB654}"/>
              </a:ext>
            </a:extLst>
          </p:cNvPr>
          <p:cNvSpPr/>
          <p:nvPr/>
        </p:nvSpPr>
        <p:spPr>
          <a:xfrm>
            <a:off x="7948244" y="2761792"/>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 all the changes</a:t>
            </a:r>
          </a:p>
        </p:txBody>
      </p:sp>
      <p:cxnSp>
        <p:nvCxnSpPr>
          <p:cNvPr id="27" name="Straight Arrow Connector 26">
            <a:extLst>
              <a:ext uri="{FF2B5EF4-FFF2-40B4-BE49-F238E27FC236}">
                <a16:creationId xmlns:a16="http://schemas.microsoft.com/office/drawing/2014/main" id="{983321A4-9DAD-4CFB-B1DC-2AB5A5C358FF}"/>
              </a:ext>
            </a:extLst>
          </p:cNvPr>
          <p:cNvCxnSpPr>
            <a:stCxn id="17" idx="2"/>
            <a:endCxn id="25" idx="0"/>
          </p:cNvCxnSpPr>
          <p:nvPr/>
        </p:nvCxnSpPr>
        <p:spPr>
          <a:xfrm flipH="1">
            <a:off x="9163440" y="1832736"/>
            <a:ext cx="1" cy="929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004DF-B0CB-4782-A705-7F37E037C38B}"/>
              </a:ext>
            </a:extLst>
          </p:cNvPr>
          <p:cNvSpPr txBox="1"/>
          <p:nvPr/>
        </p:nvSpPr>
        <p:spPr>
          <a:xfrm>
            <a:off x="9163439" y="2112598"/>
            <a:ext cx="2712217" cy="369332"/>
          </a:xfrm>
          <a:prstGeom prst="rect">
            <a:avLst/>
          </a:prstGeom>
          <a:noFill/>
        </p:spPr>
        <p:txBody>
          <a:bodyPr wrap="square" rtlCol="0">
            <a:spAutoFit/>
          </a:bodyPr>
          <a:lstStyle/>
          <a:p>
            <a:r>
              <a:rPr lang="en-US" dirty="0"/>
              <a:t>git commit –m “message”</a:t>
            </a:r>
          </a:p>
        </p:txBody>
      </p:sp>
      <p:sp>
        <p:nvSpPr>
          <p:cNvPr id="29" name="Oval 28">
            <a:extLst>
              <a:ext uri="{FF2B5EF4-FFF2-40B4-BE49-F238E27FC236}">
                <a16:creationId xmlns:a16="http://schemas.microsoft.com/office/drawing/2014/main" id="{EBCB733C-FBDC-4595-9A63-4A4227898691}"/>
              </a:ext>
            </a:extLst>
          </p:cNvPr>
          <p:cNvSpPr/>
          <p:nvPr/>
        </p:nvSpPr>
        <p:spPr>
          <a:xfrm>
            <a:off x="8653303" y="2111224"/>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31" name="Straight Arrow Connector 30">
            <a:extLst>
              <a:ext uri="{FF2B5EF4-FFF2-40B4-BE49-F238E27FC236}">
                <a16:creationId xmlns:a16="http://schemas.microsoft.com/office/drawing/2014/main" id="{07E5924A-9E27-4D65-8172-E8D3CC79EC78}"/>
              </a:ext>
            </a:extLst>
          </p:cNvPr>
          <p:cNvCxnSpPr>
            <a:cxnSpLocks/>
            <a:stCxn id="49" idx="2"/>
            <a:endCxn id="10" idx="0"/>
          </p:cNvCxnSpPr>
          <p:nvPr/>
        </p:nvCxnSpPr>
        <p:spPr>
          <a:xfrm flipH="1">
            <a:off x="9163439" y="4622698"/>
            <a:ext cx="12736" cy="71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3F7ECB5-DB25-4B25-9118-CF432AC04B0F}"/>
              </a:ext>
            </a:extLst>
          </p:cNvPr>
          <p:cNvSpPr txBox="1"/>
          <p:nvPr/>
        </p:nvSpPr>
        <p:spPr>
          <a:xfrm>
            <a:off x="9163442" y="4831885"/>
            <a:ext cx="2430385" cy="369332"/>
          </a:xfrm>
          <a:prstGeom prst="rect">
            <a:avLst/>
          </a:prstGeom>
          <a:noFill/>
        </p:spPr>
        <p:txBody>
          <a:bodyPr wrap="square" rtlCol="0">
            <a:spAutoFit/>
          </a:bodyPr>
          <a:lstStyle/>
          <a:p>
            <a:r>
              <a:rPr lang="en-US" dirty="0"/>
              <a:t>git push</a:t>
            </a:r>
          </a:p>
        </p:txBody>
      </p:sp>
      <p:sp>
        <p:nvSpPr>
          <p:cNvPr id="33" name="Oval 32">
            <a:extLst>
              <a:ext uri="{FF2B5EF4-FFF2-40B4-BE49-F238E27FC236}">
                <a16:creationId xmlns:a16="http://schemas.microsoft.com/office/drawing/2014/main" id="{907748F1-02CE-4778-A485-1D2F9496A296}"/>
              </a:ext>
            </a:extLst>
          </p:cNvPr>
          <p:cNvSpPr/>
          <p:nvPr/>
        </p:nvSpPr>
        <p:spPr>
          <a:xfrm>
            <a:off x="8649293" y="4880688"/>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4" name="Rectangle: Rounded Corners 33">
            <a:extLst>
              <a:ext uri="{FF2B5EF4-FFF2-40B4-BE49-F238E27FC236}">
                <a16:creationId xmlns:a16="http://schemas.microsoft.com/office/drawing/2014/main" id="{932C832C-2526-4067-B109-585CD74BD7E6}"/>
              </a:ext>
            </a:extLst>
          </p:cNvPr>
          <p:cNvSpPr/>
          <p:nvPr/>
        </p:nvSpPr>
        <p:spPr>
          <a:xfrm>
            <a:off x="4265195" y="5341759"/>
            <a:ext cx="1929283" cy="117565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Clone repository for the first time in system</a:t>
            </a:r>
          </a:p>
        </p:txBody>
      </p:sp>
      <p:cxnSp>
        <p:nvCxnSpPr>
          <p:cNvPr id="36" name="Straight Arrow Connector 35">
            <a:extLst>
              <a:ext uri="{FF2B5EF4-FFF2-40B4-BE49-F238E27FC236}">
                <a16:creationId xmlns:a16="http://schemas.microsoft.com/office/drawing/2014/main" id="{B63EC574-C5CE-4D81-B762-8A64AB19C304}"/>
              </a:ext>
            </a:extLst>
          </p:cNvPr>
          <p:cNvCxnSpPr>
            <a:stCxn id="10" idx="1"/>
            <a:endCxn id="34" idx="3"/>
          </p:cNvCxnSpPr>
          <p:nvPr/>
        </p:nvCxnSpPr>
        <p:spPr>
          <a:xfrm flipH="1">
            <a:off x="6194478" y="5929588"/>
            <a:ext cx="19038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97E5A12-4556-44DA-BE38-3E19458A92A1}"/>
              </a:ext>
            </a:extLst>
          </p:cNvPr>
          <p:cNvSpPr txBox="1"/>
          <p:nvPr/>
        </p:nvSpPr>
        <p:spPr>
          <a:xfrm>
            <a:off x="6240025" y="5579244"/>
            <a:ext cx="2269193" cy="369332"/>
          </a:xfrm>
          <a:prstGeom prst="rect">
            <a:avLst/>
          </a:prstGeom>
          <a:noFill/>
        </p:spPr>
        <p:txBody>
          <a:bodyPr wrap="square" rtlCol="0">
            <a:spAutoFit/>
          </a:bodyPr>
          <a:lstStyle/>
          <a:p>
            <a:r>
              <a:rPr lang="en-US" dirty="0"/>
              <a:t>git clone &lt;repo URL&gt;</a:t>
            </a:r>
          </a:p>
        </p:txBody>
      </p:sp>
      <p:sp>
        <p:nvSpPr>
          <p:cNvPr id="49" name="Rectangle 48">
            <a:extLst>
              <a:ext uri="{FF2B5EF4-FFF2-40B4-BE49-F238E27FC236}">
                <a16:creationId xmlns:a16="http://schemas.microsoft.com/office/drawing/2014/main" id="{4F1865AA-B7AC-4992-9A87-582010B54016}"/>
              </a:ext>
            </a:extLst>
          </p:cNvPr>
          <p:cNvSpPr/>
          <p:nvPr/>
        </p:nvSpPr>
        <p:spPr>
          <a:xfrm>
            <a:off x="7960979" y="4068718"/>
            <a:ext cx="2430391" cy="5539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the remote branch</a:t>
            </a:r>
          </a:p>
        </p:txBody>
      </p:sp>
      <p:cxnSp>
        <p:nvCxnSpPr>
          <p:cNvPr id="55" name="Straight Arrow Connector 54">
            <a:extLst>
              <a:ext uri="{FF2B5EF4-FFF2-40B4-BE49-F238E27FC236}">
                <a16:creationId xmlns:a16="http://schemas.microsoft.com/office/drawing/2014/main" id="{69C115BD-9CEF-470C-88F2-21712899B82B}"/>
              </a:ext>
            </a:extLst>
          </p:cNvPr>
          <p:cNvCxnSpPr>
            <a:stCxn id="25" idx="2"/>
            <a:endCxn id="49" idx="0"/>
          </p:cNvCxnSpPr>
          <p:nvPr/>
        </p:nvCxnSpPr>
        <p:spPr>
          <a:xfrm>
            <a:off x="9163440" y="3315772"/>
            <a:ext cx="12735" cy="752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AAB198C-FECD-4047-8B22-A25F59C9C5C5}"/>
              </a:ext>
            </a:extLst>
          </p:cNvPr>
          <p:cNvSpPr/>
          <p:nvPr/>
        </p:nvSpPr>
        <p:spPr>
          <a:xfrm>
            <a:off x="8745053" y="354222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8" name="TextBox 57">
            <a:extLst>
              <a:ext uri="{FF2B5EF4-FFF2-40B4-BE49-F238E27FC236}">
                <a16:creationId xmlns:a16="http://schemas.microsoft.com/office/drawing/2014/main" id="{C34233A7-1068-4016-9D01-D43962B053EA}"/>
              </a:ext>
            </a:extLst>
          </p:cNvPr>
          <p:cNvSpPr txBox="1"/>
          <p:nvPr/>
        </p:nvSpPr>
        <p:spPr>
          <a:xfrm>
            <a:off x="9202676" y="3524522"/>
            <a:ext cx="2809218" cy="369332"/>
          </a:xfrm>
          <a:prstGeom prst="rect">
            <a:avLst/>
          </a:prstGeom>
          <a:noFill/>
        </p:spPr>
        <p:txBody>
          <a:bodyPr wrap="square" rtlCol="0">
            <a:spAutoFit/>
          </a:bodyPr>
          <a:lstStyle/>
          <a:p>
            <a:r>
              <a:rPr lang="en-US" dirty="0"/>
              <a:t>git add remote &lt;repo URL&gt;</a:t>
            </a:r>
          </a:p>
        </p:txBody>
      </p:sp>
      <p:grpSp>
        <p:nvGrpSpPr>
          <p:cNvPr id="62" name="Group 61">
            <a:extLst>
              <a:ext uri="{FF2B5EF4-FFF2-40B4-BE49-F238E27FC236}">
                <a16:creationId xmlns:a16="http://schemas.microsoft.com/office/drawing/2014/main" id="{29809E45-D42A-44DB-905C-2FB384491DC0}"/>
              </a:ext>
            </a:extLst>
          </p:cNvPr>
          <p:cNvGrpSpPr/>
          <p:nvPr/>
        </p:nvGrpSpPr>
        <p:grpSpPr>
          <a:xfrm>
            <a:off x="376830" y="4073193"/>
            <a:ext cx="2130251" cy="1175658"/>
            <a:chOff x="2652764" y="1577591"/>
            <a:chExt cx="6872235" cy="3617408"/>
          </a:xfrm>
        </p:grpSpPr>
        <p:pic>
          <p:nvPicPr>
            <p:cNvPr id="63" name="Picture 62">
              <a:extLst>
                <a:ext uri="{FF2B5EF4-FFF2-40B4-BE49-F238E27FC236}">
                  <a16:creationId xmlns:a16="http://schemas.microsoft.com/office/drawing/2014/main" id="{2DD0BF97-A853-4FD7-91E9-0BD79DE7FB2F}"/>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4" name="TextBox 63">
              <a:extLst>
                <a:ext uri="{FF2B5EF4-FFF2-40B4-BE49-F238E27FC236}">
                  <a16:creationId xmlns:a16="http://schemas.microsoft.com/office/drawing/2014/main" id="{151608D7-BEDB-411A-A96B-119ACEEE8D74}"/>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65" name="Picture 64">
              <a:extLst>
                <a:ext uri="{FF2B5EF4-FFF2-40B4-BE49-F238E27FC236}">
                  <a16:creationId xmlns:a16="http://schemas.microsoft.com/office/drawing/2014/main" id="{7CC68B88-6A19-4E21-85B9-D620ABA4A8B8}"/>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67" name="Straight Arrow Connector 66">
            <a:extLst>
              <a:ext uri="{FF2B5EF4-FFF2-40B4-BE49-F238E27FC236}">
                <a16:creationId xmlns:a16="http://schemas.microsoft.com/office/drawing/2014/main" id="{0C39F873-2FE3-4C7A-842E-281117A60C55}"/>
              </a:ext>
            </a:extLst>
          </p:cNvPr>
          <p:cNvCxnSpPr>
            <a:stCxn id="3" idx="2"/>
            <a:endCxn id="63" idx="0"/>
          </p:cNvCxnSpPr>
          <p:nvPr/>
        </p:nvCxnSpPr>
        <p:spPr>
          <a:xfrm>
            <a:off x="1436933" y="2242196"/>
            <a:ext cx="5023" cy="1830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0ADCD1-2B5B-4E8F-91EA-E87FEA54247A}"/>
              </a:ext>
            </a:extLst>
          </p:cNvPr>
          <p:cNvSpPr txBox="1"/>
          <p:nvPr/>
        </p:nvSpPr>
        <p:spPr>
          <a:xfrm>
            <a:off x="1472976" y="2299669"/>
            <a:ext cx="2737284" cy="1754326"/>
          </a:xfrm>
          <a:prstGeom prst="rect">
            <a:avLst/>
          </a:prstGeom>
          <a:noFill/>
        </p:spPr>
        <p:txBody>
          <a:bodyPr wrap="square" rtlCol="0">
            <a:spAutoFit/>
          </a:bodyPr>
          <a:lstStyle/>
          <a:p>
            <a:pPr algn="just"/>
            <a:r>
              <a:rPr lang="en-US" dirty="0"/>
              <a:t>Once the project is connected to git repo then we just use the git pull and git push commands to get the new changes and send our changes</a:t>
            </a:r>
          </a:p>
        </p:txBody>
      </p:sp>
      <p:sp>
        <p:nvSpPr>
          <p:cNvPr id="69" name="TextBox 68">
            <a:extLst>
              <a:ext uri="{FF2B5EF4-FFF2-40B4-BE49-F238E27FC236}">
                <a16:creationId xmlns:a16="http://schemas.microsoft.com/office/drawing/2014/main" id="{D6F57ACD-3C9C-4010-95BC-F3DF56D2B173}"/>
              </a:ext>
            </a:extLst>
          </p:cNvPr>
          <p:cNvSpPr txBox="1"/>
          <p:nvPr/>
        </p:nvSpPr>
        <p:spPr>
          <a:xfrm>
            <a:off x="479222" y="2415475"/>
            <a:ext cx="978244" cy="369332"/>
          </a:xfrm>
          <a:prstGeom prst="rect">
            <a:avLst/>
          </a:prstGeom>
          <a:noFill/>
        </p:spPr>
        <p:txBody>
          <a:bodyPr wrap="square" rtlCol="0">
            <a:spAutoFit/>
          </a:bodyPr>
          <a:lstStyle/>
          <a:p>
            <a:r>
              <a:rPr lang="en-US" dirty="0"/>
              <a:t>git pull</a:t>
            </a:r>
          </a:p>
        </p:txBody>
      </p:sp>
      <p:sp>
        <p:nvSpPr>
          <p:cNvPr id="70" name="TextBox 69">
            <a:extLst>
              <a:ext uri="{FF2B5EF4-FFF2-40B4-BE49-F238E27FC236}">
                <a16:creationId xmlns:a16="http://schemas.microsoft.com/office/drawing/2014/main" id="{93F95627-B4E8-4FCB-9F52-6707F3993ABF}"/>
              </a:ext>
            </a:extLst>
          </p:cNvPr>
          <p:cNvSpPr txBox="1"/>
          <p:nvPr/>
        </p:nvSpPr>
        <p:spPr>
          <a:xfrm>
            <a:off x="450057" y="3425154"/>
            <a:ext cx="973222" cy="369332"/>
          </a:xfrm>
          <a:prstGeom prst="rect">
            <a:avLst/>
          </a:prstGeom>
          <a:noFill/>
        </p:spPr>
        <p:txBody>
          <a:bodyPr wrap="square" rtlCol="0">
            <a:spAutoFit/>
          </a:bodyPr>
          <a:lstStyle/>
          <a:p>
            <a:r>
              <a:rPr lang="en-US" dirty="0"/>
              <a:t>git push</a:t>
            </a:r>
          </a:p>
        </p:txBody>
      </p:sp>
    </p:spTree>
    <p:extLst>
      <p:ext uri="{BB962C8B-B14F-4D97-AF65-F5344CB8AC3E}">
        <p14:creationId xmlns:p14="http://schemas.microsoft.com/office/powerpoint/2010/main" val="139853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Fiori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SAP Fiori Launchpad is a single access point for all the Applications in S/4HANA. Is available fiori frontend server once Fiori is installed in your SAP System.</a:t>
            </a:r>
          </a:p>
          <a:p>
            <a:pPr marL="285750" indent="-285750" algn="just">
              <a:buFont typeface="Arial" panose="020B0604020202020204" pitchFamily="34" charset="0"/>
              <a:buChar char="•"/>
            </a:pPr>
            <a:r>
              <a:rPr lang="en-US" b="0" i="0" dirty="0">
                <a:solidFill>
                  <a:srgbClr val="333333"/>
                </a:solidFill>
                <a:effectLst/>
              </a:rPr>
              <a:t>The SAP Fiori launchpad is a shell that hosts SAP Fiori apps, and provides the apps with services such as navigation, personalization, embedded support, and application configuration.</a:t>
            </a:r>
          </a:p>
          <a:p>
            <a:pPr marL="285750" indent="-285750" algn="just">
              <a:buFont typeface="Arial" panose="020B0604020202020204" pitchFamily="34" charset="0"/>
              <a:buChar char="•"/>
            </a:pPr>
            <a:r>
              <a:rPr lang="en-US" b="0" i="0" dirty="0">
                <a:solidFill>
                  <a:srgbClr val="333333"/>
                </a:solidFill>
                <a:effectLst/>
              </a:rPr>
              <a:t>The launchpad is the entry point to SAP Fiori apps on mobile and desktop devices. The launchpad displays a home page with tiles.</a:t>
            </a:r>
          </a:p>
          <a:p>
            <a:pPr marL="285750" indent="-285750" algn="just">
              <a:buFont typeface="Arial" panose="020B0604020202020204" pitchFamily="34" charset="0"/>
              <a:buChar char="•"/>
            </a:pPr>
            <a:r>
              <a:rPr lang="en-US" b="0" i="0" dirty="0">
                <a:solidFill>
                  <a:srgbClr val="333333"/>
                </a:solidFill>
                <a:effectLst/>
              </a:rPr>
              <a:t>Each tile represents a business application that the user can launch. Tiles can also display live status indicators, such as the number of open tasks.</a:t>
            </a:r>
          </a:p>
          <a:p>
            <a:pPr marL="285750" indent="-285750" algn="just">
              <a:buFont typeface="Arial" panose="020B0604020202020204" pitchFamily="34" charset="0"/>
              <a:buChar char="•"/>
            </a:pPr>
            <a:r>
              <a:rPr lang="en-US" b="0" i="0" dirty="0">
                <a:solidFill>
                  <a:srgbClr val="333333"/>
                </a:solidFill>
                <a:effectLst/>
              </a:rPr>
              <a:t>The launchpad is role-based. In other words, the user’s role determines which app tiles are shown.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3105EB7-F92A-4013-ABF9-99CA7F138BAC}"/>
              </a:ext>
            </a:extLst>
          </p:cNvPr>
          <p:cNvPicPr>
            <a:picLocks noChangeAspect="1"/>
          </p:cNvPicPr>
          <p:nvPr/>
        </p:nvPicPr>
        <p:blipFill>
          <a:blip r:embed="rId3"/>
          <a:stretch>
            <a:fillRect/>
          </a:stretch>
        </p:blipFill>
        <p:spPr>
          <a:xfrm>
            <a:off x="4714733" y="3364413"/>
            <a:ext cx="6708674" cy="3256502"/>
          </a:xfrm>
          <a:prstGeom prst="rect">
            <a:avLst/>
          </a:prstGeom>
        </p:spPr>
      </p:pic>
      <p:sp>
        <p:nvSpPr>
          <p:cNvPr id="5" name="TextBox 4">
            <a:extLst>
              <a:ext uri="{FF2B5EF4-FFF2-40B4-BE49-F238E27FC236}">
                <a16:creationId xmlns:a16="http://schemas.microsoft.com/office/drawing/2014/main" id="{3A24F7AD-8D29-4847-A228-C8013B025AE9}"/>
              </a:ext>
            </a:extLst>
          </p:cNvPr>
          <p:cNvSpPr txBox="1"/>
          <p:nvPr/>
        </p:nvSpPr>
        <p:spPr>
          <a:xfrm>
            <a:off x="261763" y="3429000"/>
            <a:ext cx="4452969"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Launchpad comes with Launchpad Designer (LPD), which allows developer/consultant to configure access to the apps as a Tile.</a:t>
            </a:r>
          </a:p>
          <a:p>
            <a:pPr marL="285750" indent="-285750" algn="just">
              <a:buFont typeface="Arial" panose="020B0604020202020204" pitchFamily="34" charset="0"/>
              <a:buChar char="•"/>
            </a:pPr>
            <a:r>
              <a:rPr lang="en-US" dirty="0"/>
              <a:t>The TCode to access:</a:t>
            </a:r>
          </a:p>
          <a:p>
            <a:pPr marL="742950" lvl="1" indent="-285750" algn="just">
              <a:buFont typeface="Arial" panose="020B0604020202020204" pitchFamily="34" charset="0"/>
              <a:buChar char="•"/>
            </a:pPr>
            <a:r>
              <a:rPr lang="en-US" dirty="0"/>
              <a:t>Launchpad: </a:t>
            </a:r>
            <a:r>
              <a:rPr lang="en-US" b="1" dirty="0"/>
              <a:t>/N/UI2/FLP</a:t>
            </a:r>
          </a:p>
          <a:p>
            <a:pPr marL="742950" lvl="1" indent="-285750">
              <a:buFont typeface="Arial" panose="020B0604020202020204" pitchFamily="34" charset="0"/>
              <a:buChar char="•"/>
            </a:pPr>
            <a:r>
              <a:rPr lang="en-US" dirty="0"/>
              <a:t>Launchpad Designer: </a:t>
            </a:r>
            <a:r>
              <a:rPr lang="en-US" b="1" dirty="0"/>
              <a:t>/n/UI2/FLPD_CONF</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09352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Why we require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616101"/>
          </a:xfrm>
          <a:prstGeom prst="rect">
            <a:avLst/>
          </a:prstGeom>
          <a:noFill/>
        </p:spPr>
        <p:txBody>
          <a:bodyPr wrap="square" rtlCol="0">
            <a:spAutoFit/>
          </a:bodyPr>
          <a:lstStyle/>
          <a:p>
            <a:r>
              <a:rPr lang="en-US" dirty="0"/>
              <a:t>Just imagine, if my co. have developed 500 Apps in last Quarter, These 500 apps have got 500 URLs to access the app. As a end user, you would face below challenges</a:t>
            </a:r>
          </a:p>
          <a:p>
            <a:pPr marL="457200" indent="-457200">
              <a:buAutoNum type="arabicPeriod"/>
            </a:pPr>
            <a:r>
              <a:rPr lang="en-US" sz="1800" dirty="0"/>
              <a:t>Finding URL for each app is a challenge</a:t>
            </a:r>
          </a:p>
          <a:p>
            <a:pPr marL="457200" indent="-457200">
              <a:buAutoNum type="arabicPeriod"/>
            </a:pPr>
            <a:r>
              <a:rPr lang="en-US" sz="1800" dirty="0"/>
              <a:t>Making sure that you are right person to access app – Security</a:t>
            </a:r>
          </a:p>
          <a:p>
            <a:pPr marL="457200" indent="-457200">
              <a:buAutoNum type="arabicPeriod"/>
            </a:pPr>
            <a:r>
              <a:rPr lang="en-US" sz="1800" dirty="0"/>
              <a:t>Also you should only be able to see apps which you are allowed to access</a:t>
            </a:r>
          </a:p>
          <a:p>
            <a:pPr marL="457200" indent="-457200">
              <a:buAutoNum type="arabicPeriod"/>
            </a:pPr>
            <a:r>
              <a:rPr lang="en-US" sz="1800" dirty="0"/>
              <a:t>SAP Portal is now deprecated, what options do we have to access all functionality of ERP</a:t>
            </a:r>
          </a:p>
          <a:p>
            <a:pPr marL="457200" indent="-457200">
              <a:buAutoNum type="arabicPeriod"/>
            </a:pPr>
            <a:endParaRPr lang="en-US" dirty="0"/>
          </a:p>
          <a:p>
            <a:r>
              <a:rPr lang="en-US" sz="2000" b="1" dirty="0"/>
              <a:t>Type of Fiori App Implementation</a:t>
            </a:r>
          </a:p>
          <a:p>
            <a:r>
              <a:rPr lang="en-US" dirty="0"/>
              <a:t>There are two types of Fiori App Implementations: Standard Apps and Customized Apps.</a:t>
            </a:r>
            <a:endParaRPr lang="en-US" sz="1800"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4" name="Group 3">
            <a:extLst>
              <a:ext uri="{FF2B5EF4-FFF2-40B4-BE49-F238E27FC236}">
                <a16:creationId xmlns:a16="http://schemas.microsoft.com/office/drawing/2014/main" id="{5D92C200-35D9-4428-AA89-02388A795A3D}"/>
              </a:ext>
            </a:extLst>
          </p:cNvPr>
          <p:cNvGrpSpPr/>
          <p:nvPr/>
        </p:nvGrpSpPr>
        <p:grpSpPr>
          <a:xfrm>
            <a:off x="652101" y="3985640"/>
            <a:ext cx="4794105" cy="2525692"/>
            <a:chOff x="652102" y="4220307"/>
            <a:chExt cx="3760396" cy="2291025"/>
          </a:xfrm>
        </p:grpSpPr>
        <p:sp>
          <p:nvSpPr>
            <p:cNvPr id="17" name="Rectangle 16">
              <a:extLst>
                <a:ext uri="{FF2B5EF4-FFF2-40B4-BE49-F238E27FC236}">
                  <a16:creationId xmlns:a16="http://schemas.microsoft.com/office/drawing/2014/main" id="{297D2C04-125D-4F7C-8C41-A36B022D45E4}"/>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18" name="Freeform 5">
              <a:extLst>
                <a:ext uri="{FF2B5EF4-FFF2-40B4-BE49-F238E27FC236}">
                  <a16:creationId xmlns:a16="http://schemas.microsoft.com/office/drawing/2014/main" id="{392D7D88-1767-4445-B779-66E166CA83BF}"/>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B768DD7-FA3A-433C-BBA3-D9F1F763115F}"/>
              </a:ext>
            </a:extLst>
          </p:cNvPr>
          <p:cNvGrpSpPr/>
          <p:nvPr/>
        </p:nvGrpSpPr>
        <p:grpSpPr>
          <a:xfrm>
            <a:off x="6189370" y="3985640"/>
            <a:ext cx="4794105" cy="2525692"/>
            <a:chOff x="652102" y="4220307"/>
            <a:chExt cx="3760396" cy="2291025"/>
          </a:xfrm>
        </p:grpSpPr>
        <p:sp>
          <p:nvSpPr>
            <p:cNvPr id="23" name="Rectangle 22">
              <a:extLst>
                <a:ext uri="{FF2B5EF4-FFF2-40B4-BE49-F238E27FC236}">
                  <a16:creationId xmlns:a16="http://schemas.microsoft.com/office/drawing/2014/main" id="{6EACFB47-D832-4405-9BA0-AE41CFFC1F29}"/>
                </a:ext>
              </a:extLst>
            </p:cNvPr>
            <p:cNvSpPr/>
            <p:nvPr/>
          </p:nvSpPr>
          <p:spPr>
            <a:xfrm>
              <a:off x="652102" y="4220307"/>
              <a:ext cx="3760396" cy="2291025"/>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731520" rIns="274320" rtlCol="0" anchor="t" anchorCtr="0"/>
            <a:lstStyle/>
            <a:p>
              <a:pPr lvl="0">
                <a:lnSpc>
                  <a:spcPct val="140000"/>
                </a:lnSpc>
              </a:pPr>
              <a:endParaRPr lang="en-US" sz="1800" kern="0" dirty="0">
                <a:solidFill>
                  <a:schemeClr val="tx1">
                    <a:lumMod val="85000"/>
                    <a:lumOff val="15000"/>
                  </a:schemeClr>
                </a:solidFill>
                <a:latin typeface="Arial" pitchFamily="34" charset="0"/>
                <a:cs typeface="Arial" pitchFamily="34" charset="0"/>
              </a:endParaRPr>
            </a:p>
          </p:txBody>
        </p:sp>
        <p:sp>
          <p:nvSpPr>
            <p:cNvPr id="24" name="Freeform 5">
              <a:extLst>
                <a:ext uri="{FF2B5EF4-FFF2-40B4-BE49-F238E27FC236}">
                  <a16:creationId xmlns:a16="http://schemas.microsoft.com/office/drawing/2014/main" id="{5647C165-C177-4C7D-883A-C2EE80243CEE}"/>
                </a:ext>
              </a:extLst>
            </p:cNvPr>
            <p:cNvSpPr/>
            <p:nvPr/>
          </p:nvSpPr>
          <p:spPr>
            <a:xfrm>
              <a:off x="652102" y="4220307"/>
              <a:ext cx="3760396" cy="970350"/>
            </a:xfrm>
            <a:custGeom>
              <a:avLst/>
              <a:gdLst>
                <a:gd name="connsiteX0" fmla="*/ 1836 w 3573137"/>
                <a:gd name="connsiteY0" fmla="*/ 159744 h 1131064"/>
                <a:gd name="connsiteX1" fmla="*/ 3064525 w 3573137"/>
                <a:gd name="connsiteY1" fmla="*/ 1129228 h 1131064"/>
                <a:gd name="connsiteX2" fmla="*/ 3053508 w 3573137"/>
                <a:gd name="connsiteY2" fmla="*/ 170761 h 1131064"/>
                <a:gd name="connsiteX3" fmla="*/ 1836 w 3573137"/>
                <a:gd name="connsiteY3" fmla="*/ 159744 h 1131064"/>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571301"/>
                <a:gd name="connsiteY0" fmla="*/ 0 h 971320"/>
                <a:gd name="connsiteX1" fmla="*/ 3062689 w 3571301"/>
                <a:gd name="connsiteY1" fmla="*/ 969484 h 971320"/>
                <a:gd name="connsiteX2" fmla="*/ 3051672 w 3571301"/>
                <a:gd name="connsiteY2" fmla="*/ 11017 h 971320"/>
                <a:gd name="connsiteX3" fmla="*/ 0 w 3571301"/>
                <a:gd name="connsiteY3" fmla="*/ 0 h 971320"/>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2689"/>
                <a:gd name="connsiteY0" fmla="*/ 0 h 969484"/>
                <a:gd name="connsiteX1" fmla="*/ 3062689 w 3062689"/>
                <a:gd name="connsiteY1" fmla="*/ 969484 h 969484"/>
                <a:gd name="connsiteX2" fmla="*/ 3051672 w 3062689"/>
                <a:gd name="connsiteY2" fmla="*/ 11017 h 969484"/>
                <a:gd name="connsiteX3" fmla="*/ 0 w 3062689"/>
                <a:gd name="connsiteY3" fmla="*/ 0 h 969484"/>
                <a:gd name="connsiteX0" fmla="*/ 0 w 3066123"/>
                <a:gd name="connsiteY0" fmla="*/ 0 h 971667"/>
                <a:gd name="connsiteX1" fmla="*/ 3066123 w 3066123"/>
                <a:gd name="connsiteY1" fmla="*/ 971667 h 971667"/>
                <a:gd name="connsiteX2" fmla="*/ 3055106 w 3066123"/>
                <a:gd name="connsiteY2" fmla="*/ 13200 h 971667"/>
                <a:gd name="connsiteX3" fmla="*/ 0 w 3066123"/>
                <a:gd name="connsiteY3" fmla="*/ 0 h 971667"/>
                <a:gd name="connsiteX0" fmla="*/ 0 w 3064317"/>
                <a:gd name="connsiteY0" fmla="*/ 0 h 968610"/>
                <a:gd name="connsiteX1" fmla="*/ 3064317 w 3064317"/>
                <a:gd name="connsiteY1" fmla="*/ 968610 h 968610"/>
                <a:gd name="connsiteX2" fmla="*/ 3053300 w 3064317"/>
                <a:gd name="connsiteY2" fmla="*/ 10143 h 968610"/>
                <a:gd name="connsiteX3" fmla="*/ 0 w 3064317"/>
                <a:gd name="connsiteY3" fmla="*/ 0 h 968610"/>
                <a:gd name="connsiteX0" fmla="*/ 0 w 3046790"/>
                <a:gd name="connsiteY0" fmla="*/ 0 h 965553"/>
                <a:gd name="connsiteX1" fmla="*/ 3046790 w 3046790"/>
                <a:gd name="connsiteY1" fmla="*/ 965553 h 965553"/>
                <a:gd name="connsiteX2" fmla="*/ 3035773 w 3046790"/>
                <a:gd name="connsiteY2" fmla="*/ 7086 h 965553"/>
                <a:gd name="connsiteX3" fmla="*/ 0 w 3046790"/>
                <a:gd name="connsiteY3" fmla="*/ 0 h 965553"/>
                <a:gd name="connsiteX0" fmla="*/ 0 w 3037243"/>
                <a:gd name="connsiteY0" fmla="*/ 0 h 947431"/>
                <a:gd name="connsiteX1" fmla="*/ 3037243 w 3037243"/>
                <a:gd name="connsiteY1" fmla="*/ 947431 h 947431"/>
                <a:gd name="connsiteX2" fmla="*/ 3035773 w 3037243"/>
                <a:gd name="connsiteY2" fmla="*/ 7086 h 947431"/>
                <a:gd name="connsiteX3" fmla="*/ 0 w 3037243"/>
                <a:gd name="connsiteY3" fmla="*/ 0 h 947431"/>
                <a:gd name="connsiteX0" fmla="*/ 0 w 3037243"/>
                <a:gd name="connsiteY0" fmla="*/ 8198 h 955629"/>
                <a:gd name="connsiteX1" fmla="*/ 3037243 w 3037243"/>
                <a:gd name="connsiteY1" fmla="*/ 955629 h 955629"/>
                <a:gd name="connsiteX2" fmla="*/ 3034086 w 3037243"/>
                <a:gd name="connsiteY2" fmla="*/ 0 h 955629"/>
                <a:gd name="connsiteX3" fmla="*/ 0 w 3037243"/>
                <a:gd name="connsiteY3" fmla="*/ 8198 h 955629"/>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15621 h 963052"/>
                <a:gd name="connsiteX1" fmla="*/ 3037243 w 3037243"/>
                <a:gd name="connsiteY1" fmla="*/ 963052 h 963052"/>
                <a:gd name="connsiteX2" fmla="*/ 3029779 w 3037243"/>
                <a:gd name="connsiteY2" fmla="*/ 0 h 963052"/>
                <a:gd name="connsiteX3" fmla="*/ 0 w 3037243"/>
                <a:gd name="connsiteY3" fmla="*/ 15621 h 963052"/>
                <a:gd name="connsiteX0" fmla="*/ 0 w 3037243"/>
                <a:gd name="connsiteY0" fmla="*/ 22919 h 970350"/>
                <a:gd name="connsiteX1" fmla="*/ 3037243 w 3037243"/>
                <a:gd name="connsiteY1" fmla="*/ 970350 h 970350"/>
                <a:gd name="connsiteX2" fmla="*/ 3034587 w 3037243"/>
                <a:gd name="connsiteY2" fmla="*/ 0 h 970350"/>
                <a:gd name="connsiteX3" fmla="*/ 0 w 3037243"/>
                <a:gd name="connsiteY3" fmla="*/ 22919 h 970350"/>
              </a:gdLst>
              <a:ahLst/>
              <a:cxnLst>
                <a:cxn ang="0">
                  <a:pos x="connsiteX0" y="connsiteY0"/>
                </a:cxn>
                <a:cxn ang="0">
                  <a:pos x="connsiteX1" y="connsiteY1"/>
                </a:cxn>
                <a:cxn ang="0">
                  <a:pos x="connsiteX2" y="connsiteY2"/>
                </a:cxn>
                <a:cxn ang="0">
                  <a:pos x="connsiteX3" y="connsiteY3"/>
                </a:cxn>
              </a:cxnLst>
              <a:rect l="l" t="t" r="r" b="b"/>
              <a:pathLst>
                <a:path w="3037243" h="970350">
                  <a:moveTo>
                    <a:pt x="0" y="22919"/>
                  </a:moveTo>
                  <a:lnTo>
                    <a:pt x="3037243" y="970350"/>
                  </a:lnTo>
                  <a:cubicBezTo>
                    <a:pt x="3036191" y="651807"/>
                    <a:pt x="3035639" y="318543"/>
                    <a:pt x="3034587" y="0"/>
                  </a:cubicBezTo>
                  <a:lnTo>
                    <a:pt x="0" y="22919"/>
                  </a:lnTo>
                  <a:close/>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290C18EA-0004-47C3-ACB7-A25969447C86}"/>
              </a:ext>
            </a:extLst>
          </p:cNvPr>
          <p:cNvSpPr/>
          <p:nvPr/>
        </p:nvSpPr>
        <p:spPr>
          <a:xfrm>
            <a:off x="522907" y="3528440"/>
            <a:ext cx="5063977" cy="4572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i="0" dirty="0">
                <a:solidFill>
                  <a:schemeClr val="bg1"/>
                </a:solidFill>
                <a:effectLst/>
                <a:latin typeface="Calibri (Body)"/>
              </a:rPr>
              <a:t>	    Standard Applications</a:t>
            </a:r>
          </a:p>
        </p:txBody>
      </p:sp>
      <p:sp>
        <p:nvSpPr>
          <p:cNvPr id="26" name="Rectangle 25">
            <a:extLst>
              <a:ext uri="{FF2B5EF4-FFF2-40B4-BE49-F238E27FC236}">
                <a16:creationId xmlns:a16="http://schemas.microsoft.com/office/drawing/2014/main" id="{C339E2DC-C39E-46E8-974C-53E212044F84}"/>
              </a:ext>
            </a:extLst>
          </p:cNvPr>
          <p:cNvSpPr/>
          <p:nvPr/>
        </p:nvSpPr>
        <p:spPr>
          <a:xfrm>
            <a:off x="6054435" y="3528440"/>
            <a:ext cx="5063977" cy="457200"/>
          </a:xfrm>
          <a:prstGeom prst="rect">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chemeClr val="bg1"/>
                </a:solidFill>
                <a:effectLst/>
                <a:latin typeface="Calibri (Body)"/>
              </a:rPr>
              <a:t>                 </a:t>
            </a:r>
            <a:r>
              <a:rPr lang="en-US" sz="2000" b="1" dirty="0">
                <a:solidFill>
                  <a:schemeClr val="bg1"/>
                </a:solidFill>
                <a:latin typeface="Calibri (Body)"/>
              </a:rPr>
              <a:t>         </a:t>
            </a:r>
            <a:r>
              <a:rPr lang="en-US" sz="2000" b="1" i="0" dirty="0">
                <a:solidFill>
                  <a:schemeClr val="bg1"/>
                </a:solidFill>
                <a:effectLst/>
                <a:latin typeface="Calibri (Body)"/>
              </a:rPr>
              <a:t>Customized Apps</a:t>
            </a:r>
          </a:p>
        </p:txBody>
      </p:sp>
      <p:sp>
        <p:nvSpPr>
          <p:cNvPr id="5" name="TextBox 4">
            <a:extLst>
              <a:ext uri="{FF2B5EF4-FFF2-40B4-BE49-F238E27FC236}">
                <a16:creationId xmlns:a16="http://schemas.microsoft.com/office/drawing/2014/main" id="{055B4015-E9D8-423D-AAA5-41F15E55A467}"/>
              </a:ext>
            </a:extLst>
          </p:cNvPr>
          <p:cNvSpPr txBox="1"/>
          <p:nvPr/>
        </p:nvSpPr>
        <p:spPr>
          <a:xfrm>
            <a:off x="813134" y="4123210"/>
            <a:ext cx="4472038" cy="1200329"/>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Implementation of those business apps, which are released by SAP</a:t>
            </a:r>
          </a:p>
          <a:p>
            <a:pPr marL="285750" indent="-285750">
              <a:buFont typeface="Wingdings" panose="05000000000000000000" pitchFamily="2" charset="2"/>
              <a:buChar char="§"/>
            </a:pPr>
            <a:r>
              <a:rPr lang="en-US" sz="1800" b="0" i="0" dirty="0">
                <a:solidFill>
                  <a:schemeClr val="tx1">
                    <a:lumMod val="95000"/>
                    <a:lumOff val="5000"/>
                  </a:schemeClr>
                </a:solidFill>
                <a:effectLst/>
                <a:latin typeface="Calibri (Body)"/>
              </a:rPr>
              <a:t>These are categorized as Transnational, Fact-sheets and Analytical apps etc.</a:t>
            </a:r>
            <a:endParaRPr lang="en-US" dirty="0"/>
          </a:p>
        </p:txBody>
      </p:sp>
      <p:sp>
        <p:nvSpPr>
          <p:cNvPr id="27" name="TextBox 26">
            <a:extLst>
              <a:ext uri="{FF2B5EF4-FFF2-40B4-BE49-F238E27FC236}">
                <a16:creationId xmlns:a16="http://schemas.microsoft.com/office/drawing/2014/main" id="{1C189308-9888-4803-B446-521D74A22BE5}"/>
              </a:ext>
            </a:extLst>
          </p:cNvPr>
          <p:cNvSpPr txBox="1"/>
          <p:nvPr/>
        </p:nvSpPr>
        <p:spPr>
          <a:xfrm>
            <a:off x="6350664" y="4121741"/>
            <a:ext cx="4471516" cy="1995290"/>
          </a:xfrm>
          <a:prstGeom prst="rect">
            <a:avLst/>
          </a:prstGeom>
          <a:noFill/>
        </p:spPr>
        <p:txBody>
          <a:bodyPr wrap="square">
            <a:spAutoFit/>
          </a:bodyPr>
          <a:lstStyle/>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As per business requirement, a complete custom fiori app can be implemented.</a:t>
            </a:r>
            <a:endParaRPr lang="en-US" kern="0" dirty="0">
              <a:solidFill>
                <a:schemeClr val="tx1">
                  <a:lumMod val="85000"/>
                  <a:lumOff val="15000"/>
                </a:schemeClr>
              </a:solidFill>
              <a:latin typeface="Calibri (Body)"/>
              <a:cs typeface="Arial" pitchFamily="34" charset="0"/>
            </a:endParaRPr>
          </a:p>
          <a:p>
            <a:pPr marL="285750" indent="-285750">
              <a:lnSpc>
                <a:spcPct val="140000"/>
              </a:lnSpc>
              <a:buFont typeface="Wingdings" panose="05000000000000000000" pitchFamily="2" charset="2"/>
              <a:buChar char="§"/>
            </a:pPr>
            <a:r>
              <a:rPr lang="en-US" sz="1800" b="0" i="0" dirty="0">
                <a:solidFill>
                  <a:srgbClr val="3C3C3C"/>
                </a:solidFill>
                <a:effectLst/>
                <a:latin typeface="Calibri (Body)"/>
              </a:rPr>
              <a:t>Customized App is been hosted on SAP-Fiori server (front-end system).</a:t>
            </a:r>
            <a:endParaRPr lang="en-US" b="0" i="0" kern="0" dirty="0">
              <a:solidFill>
                <a:schemeClr val="tx1">
                  <a:lumMod val="85000"/>
                  <a:lumOff val="15000"/>
                </a:schemeClr>
              </a:solidFill>
              <a:effectLst/>
              <a:latin typeface="Calibri (Body)"/>
              <a:cs typeface="Arial" pitchFamily="34" charset="0"/>
            </a:endParaRPr>
          </a:p>
          <a:p>
            <a:pPr marL="285750" indent="-285750">
              <a:lnSpc>
                <a:spcPct val="140000"/>
              </a:lnSpc>
              <a:buFont typeface="Wingdings" panose="05000000000000000000" pitchFamily="2" charset="2"/>
              <a:buChar char="§"/>
            </a:pPr>
            <a:r>
              <a:rPr lang="en-US" sz="1800" dirty="0">
                <a:solidFill>
                  <a:srgbClr val="3C3C3C"/>
                </a:solidFill>
                <a:latin typeface="Calibri (Body)"/>
              </a:rPr>
              <a:t>I</a:t>
            </a:r>
            <a:r>
              <a:rPr lang="en-US" sz="1800" b="0" i="0" dirty="0">
                <a:solidFill>
                  <a:srgbClr val="3C3C3C"/>
                </a:solidFill>
                <a:effectLst/>
                <a:latin typeface="Calibri (Body)"/>
              </a:rPr>
              <a:t>t integrates with SAP or Non-SAP system.</a:t>
            </a:r>
          </a:p>
        </p:txBody>
      </p:sp>
    </p:spTree>
    <p:extLst>
      <p:ext uri="{BB962C8B-B14F-4D97-AF65-F5344CB8AC3E}">
        <p14:creationId xmlns:p14="http://schemas.microsoft.com/office/powerpoint/2010/main" val="506821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Fiori Launchpad Access</a:t>
            </a:r>
            <a:endParaRPr kumimoji="0" lang="en-US" sz="3600" b="0" i="0" u="none" strike="noStrike" kern="1200" cap="none" spc="0" normalizeH="0" baseline="0" noProof="0" dirty="0">
              <a:ln>
                <a:noFill/>
              </a:ln>
              <a:solidFill>
                <a:prstClr val="black"/>
              </a:solidFill>
              <a:effectLst/>
              <a:uLnTx/>
              <a:uFillTx/>
              <a:latin typeface="Cooper Black" panose="0208090404030B020404" pitchFamily="18" charset="0"/>
              <a:ea typeface="+mj-ea"/>
              <a:cs typeface="+mj-cs"/>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r>
              <a:rPr lang="en-US" dirty="0"/>
              <a:t>The service which is used by Launchpad to run</a:t>
            </a:r>
          </a:p>
          <a:p>
            <a:r>
              <a:rPr lang="en-US" dirty="0"/>
              <a:t>/UI2/INTEROP – This service controls navigation from tile to the Application</a:t>
            </a:r>
          </a:p>
          <a:p>
            <a:r>
              <a:rPr lang="en-US" dirty="0"/>
              <a:t>/UI2/PAGE_BUILDER_PERS – Launchpad personalization, Used to load all the tiles, groups of users, controls the loading of launchpad content for our users.</a:t>
            </a:r>
          </a:p>
          <a:p>
            <a:endParaRPr lang="en-US" dirty="0"/>
          </a:p>
          <a:p>
            <a:r>
              <a:rPr lang="en-US" dirty="0"/>
              <a:t>Trouble shooting:</a:t>
            </a:r>
          </a:p>
          <a:p>
            <a:pPr marL="342900" indent="-342900">
              <a:buFont typeface="Wingdings" panose="05000000000000000000" pitchFamily="2" charset="2"/>
              <a:buChar char="ü"/>
            </a:pPr>
            <a:r>
              <a:rPr lang="en-US" dirty="0"/>
              <a:t>The service is not even registered</a:t>
            </a:r>
          </a:p>
          <a:p>
            <a:pPr marL="342900" indent="-342900">
              <a:buAutoNum type="arabicPeriod" startAt="2"/>
            </a:pPr>
            <a:r>
              <a:rPr lang="en-US" dirty="0"/>
              <a:t>The service is not even activate</a:t>
            </a:r>
          </a:p>
          <a:p>
            <a:pPr marL="342900" indent="-342900">
              <a:buAutoNum type="arabicPeriod" startAt="2"/>
            </a:pPr>
            <a:r>
              <a:rPr lang="en-US" dirty="0"/>
              <a:t>You may not have authorization to access this service.</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Fiori Launchpad Error: Failure – Unable to load groups Resolved!!!! | SAP  Blogs">
            <a:extLst>
              <a:ext uri="{FF2B5EF4-FFF2-40B4-BE49-F238E27FC236}">
                <a16:creationId xmlns:a16="http://schemas.microsoft.com/office/drawing/2014/main" id="{2891B711-6A40-4692-80FF-D1DF1E730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48" y="3641412"/>
            <a:ext cx="4882891" cy="206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5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022535"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Terms related to the Launchpad</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247317"/>
          </a:xfrm>
          <a:prstGeom prst="rect">
            <a:avLst/>
          </a:prstGeom>
          <a:noFill/>
        </p:spPr>
        <p:txBody>
          <a:bodyPr wrap="square" rtlCol="0">
            <a:spAutoFit/>
          </a:bodyPr>
          <a:lstStyle/>
          <a:p>
            <a:r>
              <a:rPr lang="en-US" b="1" dirty="0"/>
              <a:t>Catalog</a:t>
            </a:r>
            <a:r>
              <a:rPr lang="en-US" dirty="0"/>
              <a:t> – A Collection of all the Tiles, Each tile represent precisely one Application. We create catalog to package all tiles together according to team, functional area, application component, functionality, area of responsibility…</a:t>
            </a:r>
          </a:p>
          <a:p>
            <a:r>
              <a:rPr lang="en-US" b="1" dirty="0"/>
              <a:t>Tile</a:t>
            </a:r>
            <a:r>
              <a:rPr lang="en-US" dirty="0"/>
              <a:t> – a square box which provides entry point for an app, it consists of 2 parts,</a:t>
            </a:r>
          </a:p>
          <a:p>
            <a:pPr marL="342900" indent="-342900">
              <a:buAutoNum type="arabicPeriod"/>
            </a:pPr>
            <a:r>
              <a:rPr lang="en-US" dirty="0"/>
              <a:t>Tile Properties – title, subtitle, icon, ..</a:t>
            </a:r>
          </a:p>
          <a:p>
            <a:pPr marL="342900" indent="-342900">
              <a:buAutoNum type="arabicPeriod"/>
            </a:pPr>
            <a:r>
              <a:rPr lang="en-US" b="1" dirty="0"/>
              <a:t>Intent</a:t>
            </a:r>
            <a:r>
              <a:rPr lang="en-US" dirty="0"/>
              <a:t> - Semantic Object + Action</a:t>
            </a:r>
          </a:p>
          <a:p>
            <a:r>
              <a:rPr lang="en-US" dirty="0"/>
              <a:t>Semantic Object – The business object which is involved in the activity. Area of interest. E.g. SalesOrder, PurchaseOrder, OutboundDelivery, Customer, Vendor, Sales,.. </a:t>
            </a:r>
          </a:p>
          <a:p>
            <a:r>
              <a:rPr lang="en-US" dirty="0"/>
              <a:t>Action – Define the purpose of our Fiori Application. Indicative of the Activity which we want to perform on Business object. E.g. Create, Change, Manage, Track, Maintain, Execute, Analyze</a:t>
            </a:r>
          </a:p>
          <a:p>
            <a:r>
              <a:rPr lang="en-US" dirty="0"/>
              <a:t>Intent </a:t>
            </a:r>
            <a:r>
              <a:rPr lang="en-US" dirty="0">
                <a:sym typeface="Wingdings" panose="05000000000000000000" pitchFamily="2" charset="2"/>
              </a:rPr>
              <a:t> SalesOrder-manage, </a:t>
            </a:r>
            <a:r>
              <a:rPr lang="en-US" dirty="0"/>
              <a:t>OutboundDelivery-track </a:t>
            </a:r>
          </a:p>
          <a:p>
            <a:r>
              <a:rPr lang="en-US" dirty="0"/>
              <a:t>Note: Every application in entire system has unique intent.</a:t>
            </a:r>
          </a:p>
          <a:p>
            <a:r>
              <a:rPr lang="en-US" dirty="0"/>
              <a:t>3. </a:t>
            </a:r>
            <a:r>
              <a:rPr lang="en-US" b="1" dirty="0"/>
              <a:t>Target Mapping </a:t>
            </a:r>
            <a:r>
              <a:rPr lang="en-US" dirty="0"/>
              <a:t>– Maps the </a:t>
            </a:r>
            <a:r>
              <a:rPr lang="en-US" b="1" dirty="0"/>
              <a:t>intent</a:t>
            </a:r>
            <a:r>
              <a:rPr lang="en-US" dirty="0"/>
              <a:t> with the actual </a:t>
            </a:r>
            <a:r>
              <a:rPr lang="en-US" b="1" dirty="0"/>
              <a:t>Fiori App, WeBGUI, Tcode, Webdynpro App</a:t>
            </a:r>
            <a:r>
              <a:rPr lang="en-US" dirty="0"/>
              <a:t>. </a:t>
            </a:r>
          </a:p>
          <a:p>
            <a:r>
              <a:rPr lang="en-US" dirty="0"/>
              <a:t>4. </a:t>
            </a:r>
            <a:r>
              <a:rPr lang="en-US" b="1" dirty="0"/>
              <a:t>Group</a:t>
            </a:r>
            <a:r>
              <a:rPr lang="en-US" dirty="0"/>
              <a:t> – Is used to group tiles logically from business point of view, We never create tiles in group. We reference tiles in the group from catalog.</a:t>
            </a:r>
          </a:p>
          <a:p>
            <a:r>
              <a:rPr lang="en-US" b="1" dirty="0"/>
              <a:t>5. Role – </a:t>
            </a:r>
            <a:r>
              <a:rPr lang="en-US" dirty="0"/>
              <a:t>A user will be granted a role and inside the role we will have the catalog and the group.</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8" name="Rectangle 27">
            <a:extLst>
              <a:ext uri="{FF2B5EF4-FFF2-40B4-BE49-F238E27FC236}">
                <a16:creationId xmlns:a16="http://schemas.microsoft.com/office/drawing/2014/main" id="{62968D14-3E5A-40FA-8707-5F88D73576E1}"/>
              </a:ext>
            </a:extLst>
          </p:cNvPr>
          <p:cNvSpPr/>
          <p:nvPr/>
        </p:nvSpPr>
        <p:spPr>
          <a:xfrm>
            <a:off x="877903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Fiori App</a:t>
            </a:r>
          </a:p>
        </p:txBody>
      </p:sp>
      <p:sp>
        <p:nvSpPr>
          <p:cNvPr id="29" name="Rectangle 28">
            <a:extLst>
              <a:ext uri="{FF2B5EF4-FFF2-40B4-BE49-F238E27FC236}">
                <a16:creationId xmlns:a16="http://schemas.microsoft.com/office/drawing/2014/main" id="{BCC52997-E97B-4BC8-A8A6-7C05418488E1}"/>
              </a:ext>
            </a:extLst>
          </p:cNvPr>
          <p:cNvSpPr/>
          <p:nvPr/>
        </p:nvSpPr>
        <p:spPr>
          <a:xfrm>
            <a:off x="1893328" y="5228309"/>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1</a:t>
            </a:r>
          </a:p>
        </p:txBody>
      </p:sp>
      <p:cxnSp>
        <p:nvCxnSpPr>
          <p:cNvPr id="30" name="Straight Connector 29">
            <a:extLst>
              <a:ext uri="{FF2B5EF4-FFF2-40B4-BE49-F238E27FC236}">
                <a16:creationId xmlns:a16="http://schemas.microsoft.com/office/drawing/2014/main" id="{5F6D4BDD-A6C6-4B74-BCA0-2CCF7E162719}"/>
              </a:ext>
            </a:extLst>
          </p:cNvPr>
          <p:cNvCxnSpPr>
            <a:stCxn id="29" idx="3"/>
          </p:cNvCxnSpPr>
          <p:nvPr/>
        </p:nvCxnSpPr>
        <p:spPr>
          <a:xfrm>
            <a:off x="3352673" y="5607000"/>
            <a:ext cx="2230583" cy="0"/>
          </a:xfrm>
          <a:prstGeom prst="line">
            <a:avLst/>
          </a:prstGeom>
          <a:noFill/>
          <a:ln w="9525" cap="flat" cmpd="sng" algn="ctr">
            <a:solidFill>
              <a:srgbClr val="4F81BD">
                <a:shade val="95000"/>
                <a:satMod val="105000"/>
              </a:srgbClr>
            </a:solidFill>
            <a:prstDash val="solid"/>
          </a:ln>
          <a:effectLst/>
        </p:spPr>
      </p:cxnSp>
      <p:cxnSp>
        <p:nvCxnSpPr>
          <p:cNvPr id="31" name="Straight Connector 30">
            <a:extLst>
              <a:ext uri="{FF2B5EF4-FFF2-40B4-BE49-F238E27FC236}">
                <a16:creationId xmlns:a16="http://schemas.microsoft.com/office/drawing/2014/main" id="{9E5B4B41-DE50-4337-85A0-304966F9A7D8}"/>
              </a:ext>
            </a:extLst>
          </p:cNvPr>
          <p:cNvCxnSpPr/>
          <p:nvPr/>
        </p:nvCxnSpPr>
        <p:spPr>
          <a:xfrm>
            <a:off x="6548455" y="5607000"/>
            <a:ext cx="2230583" cy="0"/>
          </a:xfrm>
          <a:prstGeom prst="line">
            <a:avLst/>
          </a:prstGeom>
          <a:noFill/>
          <a:ln w="9525" cap="flat" cmpd="sng" algn="ctr">
            <a:solidFill>
              <a:srgbClr val="4F81BD">
                <a:shade val="95000"/>
                <a:satMod val="105000"/>
              </a:srgbClr>
            </a:solidFill>
            <a:prstDash val="solid"/>
          </a:ln>
          <a:effectLst/>
        </p:spPr>
      </p:cxnSp>
      <p:sp>
        <p:nvSpPr>
          <p:cNvPr id="32" name="Oval 31">
            <a:extLst>
              <a:ext uri="{FF2B5EF4-FFF2-40B4-BE49-F238E27FC236}">
                <a16:creationId xmlns:a16="http://schemas.microsoft.com/office/drawing/2014/main" id="{D9437696-DF72-4B0E-988A-37FBFA57AE82}"/>
              </a:ext>
            </a:extLst>
          </p:cNvPr>
          <p:cNvSpPr/>
          <p:nvPr/>
        </p:nvSpPr>
        <p:spPr>
          <a:xfrm>
            <a:off x="6005247" y="5413036"/>
            <a:ext cx="543208" cy="369323"/>
          </a:xfrm>
          <a:prstGeom prst="ellipse">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Left Brace 32">
            <a:extLst>
              <a:ext uri="{FF2B5EF4-FFF2-40B4-BE49-F238E27FC236}">
                <a16:creationId xmlns:a16="http://schemas.microsoft.com/office/drawing/2014/main" id="{7EFA3119-778C-4109-B93F-112AF9A07DEF}"/>
              </a:ext>
            </a:extLst>
          </p:cNvPr>
          <p:cNvSpPr/>
          <p:nvPr/>
        </p:nvSpPr>
        <p:spPr>
          <a:xfrm>
            <a:off x="5509364" y="5228342"/>
            <a:ext cx="692727" cy="757349"/>
          </a:xfrm>
          <a:prstGeom prst="leftBrace">
            <a:avLst/>
          </a:prstGeom>
          <a:noFill/>
          <a:ln w="9525" cap="flat" cmpd="sng" algn="ctr">
            <a:solidFill>
              <a:srgbClr val="4F81BD">
                <a:shade val="95000"/>
                <a:satMod val="105000"/>
              </a:srgb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34" name="TextBox 8">
            <a:extLst>
              <a:ext uri="{FF2B5EF4-FFF2-40B4-BE49-F238E27FC236}">
                <a16:creationId xmlns:a16="http://schemas.microsoft.com/office/drawing/2014/main" id="{92037F49-E041-4421-9AEA-B77A5C227EBC}"/>
              </a:ext>
            </a:extLst>
          </p:cNvPr>
          <p:cNvSpPr txBox="1"/>
          <p:nvPr/>
        </p:nvSpPr>
        <p:spPr>
          <a:xfrm>
            <a:off x="5509364" y="5976323"/>
            <a:ext cx="2501094" cy="3670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Target Mapping</a:t>
            </a:r>
          </a:p>
        </p:txBody>
      </p:sp>
      <p:sp>
        <p:nvSpPr>
          <p:cNvPr id="35" name="Rectangle 34">
            <a:extLst>
              <a:ext uri="{FF2B5EF4-FFF2-40B4-BE49-F238E27FC236}">
                <a16:creationId xmlns:a16="http://schemas.microsoft.com/office/drawing/2014/main" id="{EB5A4373-655F-4FD0-B711-AD7CDF898967}"/>
              </a:ext>
            </a:extLst>
          </p:cNvPr>
          <p:cNvSpPr/>
          <p:nvPr/>
        </p:nvSpPr>
        <p:spPr>
          <a:xfrm>
            <a:off x="1907454" y="6037167"/>
            <a:ext cx="1459345" cy="757382"/>
          </a:xfrm>
          <a:prstGeom prst="rect">
            <a:avLst/>
          </a:prstGeom>
          <a:solidFill>
            <a:srgbClr val="4F81BD"/>
          </a:solidFill>
          <a:ln w="25400" cap="flat" cmpd="sng" algn="ctr">
            <a:solidFill>
              <a:srgbClr val="4F81BD">
                <a:shade val="5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 lastClr="FFFFFF"/>
                </a:solidFill>
                <a:effectLst/>
                <a:uLnTx/>
                <a:uFillTx/>
                <a:latin typeface="Calibri"/>
                <a:ea typeface="+mn-ea"/>
                <a:cs typeface="+mn-cs"/>
              </a:rPr>
              <a:t>Tile 2</a:t>
            </a:r>
          </a:p>
        </p:txBody>
      </p:sp>
      <p:cxnSp>
        <p:nvCxnSpPr>
          <p:cNvPr id="36" name="Straight Connector 35">
            <a:extLst>
              <a:ext uri="{FF2B5EF4-FFF2-40B4-BE49-F238E27FC236}">
                <a16:creationId xmlns:a16="http://schemas.microsoft.com/office/drawing/2014/main" id="{0DB349F7-11BE-4FB5-AB31-C234237F7C3D}"/>
              </a:ext>
            </a:extLst>
          </p:cNvPr>
          <p:cNvCxnSpPr>
            <a:cxnSpLocks/>
            <a:endCxn id="35" idx="3"/>
          </p:cNvCxnSpPr>
          <p:nvPr/>
        </p:nvCxnSpPr>
        <p:spPr>
          <a:xfrm flipH="1">
            <a:off x="3366799" y="5584426"/>
            <a:ext cx="2262729" cy="831432"/>
          </a:xfrm>
          <a:prstGeom prst="line">
            <a:avLst/>
          </a:prstGeom>
          <a:noFill/>
          <a:ln w="9525" cap="flat" cmpd="sng" algn="ctr">
            <a:solidFill>
              <a:srgbClr val="4F81BD">
                <a:shade val="95000"/>
                <a:satMod val="105000"/>
              </a:srgbClr>
            </a:solidFill>
            <a:prstDash val="solid"/>
          </a:ln>
          <a:effectLst/>
        </p:spPr>
      </p:cxnSp>
      <p:sp>
        <p:nvSpPr>
          <p:cNvPr id="37" name="TextBox 36">
            <a:extLst>
              <a:ext uri="{FF2B5EF4-FFF2-40B4-BE49-F238E27FC236}">
                <a16:creationId xmlns:a16="http://schemas.microsoft.com/office/drawing/2014/main" id="{1C9BFC10-9CC4-4101-A6EE-41FEE0177A24}"/>
              </a:ext>
            </a:extLst>
          </p:cNvPr>
          <p:cNvSpPr txBox="1"/>
          <p:nvPr/>
        </p:nvSpPr>
        <p:spPr>
          <a:xfrm>
            <a:off x="5835912" y="4910844"/>
            <a:ext cx="896484" cy="369332"/>
          </a:xfrm>
          <a:prstGeom prst="rect">
            <a:avLst/>
          </a:prstGeom>
          <a:noFill/>
        </p:spPr>
        <p:txBody>
          <a:bodyPr wrap="square">
            <a:spAutoFit/>
          </a:bodyPr>
          <a:lstStyle/>
          <a:p>
            <a:r>
              <a:rPr lang="en-US" b="1" dirty="0"/>
              <a:t>intent</a:t>
            </a:r>
            <a:endParaRPr lang="en-US" dirty="0"/>
          </a:p>
        </p:txBody>
      </p:sp>
    </p:spTree>
    <p:extLst>
      <p:ext uri="{BB962C8B-B14F-4D97-AF65-F5344CB8AC3E}">
        <p14:creationId xmlns:p14="http://schemas.microsoft.com/office/powerpoint/2010/main" val="692015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116164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Relationship between Front-End Components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6E5BBF4-5C80-482C-9927-A9F0F90A0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 y="1595437"/>
            <a:ext cx="10963275"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968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17</a:t>
            </a:r>
          </a:p>
        </p:txBody>
      </p:sp>
    </p:spTree>
    <p:extLst>
      <p:ext uri="{BB962C8B-B14F-4D97-AF65-F5344CB8AC3E}">
        <p14:creationId xmlns:p14="http://schemas.microsoft.com/office/powerpoint/2010/main" val="39912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Making Delete call from UI</a:t>
            </a:r>
          </a:p>
          <a:p>
            <a:pPr marL="285750" indent="-285750">
              <a:buClr>
                <a:schemeClr val="tx1"/>
              </a:buClr>
              <a:buFont typeface="Arial" panose="020B0604020202020204" pitchFamily="34" charset="0"/>
              <a:buChar char="•"/>
            </a:pPr>
            <a:r>
              <a:rPr lang="en-US" dirty="0"/>
              <a:t>Calling the Function Import in the UI</a:t>
            </a:r>
          </a:p>
          <a:p>
            <a:pPr marL="285750" indent="-285750">
              <a:buClr>
                <a:schemeClr val="tx1"/>
              </a:buClr>
              <a:buFont typeface="Arial" panose="020B0604020202020204" pitchFamily="34" charset="0"/>
              <a:buChar char="•"/>
            </a:pPr>
            <a:r>
              <a:rPr lang="en-US" dirty="0"/>
              <a:t>Delivering our Fiori App</a:t>
            </a:r>
          </a:p>
          <a:p>
            <a:pPr marL="285750" indent="-285750">
              <a:buClr>
                <a:schemeClr val="tx1"/>
              </a:buClr>
              <a:buFont typeface="Arial" panose="020B0604020202020204" pitchFamily="34" charset="0"/>
              <a:buChar char="•"/>
            </a:pPr>
            <a:r>
              <a:rPr lang="en-US" dirty="0"/>
              <a:t>Adding deployment Configuration to our app</a:t>
            </a:r>
          </a:p>
          <a:p>
            <a:pPr marL="285750" indent="-285750">
              <a:buClr>
                <a:schemeClr val="tx1"/>
              </a:buClr>
              <a:buFont typeface="Arial" panose="020B0604020202020204" pitchFamily="34" charset="0"/>
              <a:buChar char="•"/>
            </a:pPr>
            <a:r>
              <a:rPr lang="en-US" dirty="0"/>
              <a:t>Deploying our app to the SAP ABAP Repository</a:t>
            </a:r>
          </a:p>
          <a:p>
            <a:pPr marL="285750" indent="-285750">
              <a:buClr>
                <a:schemeClr val="tx1"/>
              </a:buClr>
              <a:buFont typeface="Arial" panose="020B0604020202020204" pitchFamily="34" charset="0"/>
              <a:buChar char="•"/>
            </a:pPr>
            <a:r>
              <a:rPr lang="en-US" dirty="0"/>
              <a:t>Introduction to Git Hub</a:t>
            </a:r>
          </a:p>
          <a:p>
            <a:pPr marL="285750" indent="-285750">
              <a:buClr>
                <a:schemeClr val="tx1"/>
              </a:buClr>
              <a:buFont typeface="Arial" panose="020B0604020202020204" pitchFamily="34" charset="0"/>
              <a:buChar char="•"/>
            </a:pPr>
            <a:r>
              <a:rPr lang="en-US" dirty="0"/>
              <a:t>Understanding How GitHub Works</a:t>
            </a:r>
          </a:p>
          <a:p>
            <a:pPr marL="285750" indent="-285750">
              <a:buClr>
                <a:schemeClr val="tx1"/>
              </a:buClr>
              <a:buFont typeface="Arial" panose="020B0604020202020204" pitchFamily="34" charset="0"/>
              <a:buChar char="•"/>
            </a:pPr>
            <a:r>
              <a:rPr lang="en-US" dirty="0"/>
              <a:t>Steps to Create a Git Repository</a:t>
            </a:r>
          </a:p>
          <a:p>
            <a:pPr marL="285750" indent="-285750">
              <a:buClr>
                <a:schemeClr val="tx1"/>
              </a:buClr>
              <a:buFont typeface="Arial" panose="020B0604020202020204" pitchFamily="34" charset="0"/>
              <a:buChar char="•"/>
            </a:pPr>
            <a:r>
              <a:rPr lang="en-US" dirty="0"/>
              <a:t>Adding our Project to Git Repository</a:t>
            </a:r>
          </a:p>
          <a:p>
            <a:pPr marL="285750" indent="-285750">
              <a:buClr>
                <a:schemeClr val="tx1"/>
              </a:buClr>
              <a:buFont typeface="Arial" panose="020B0604020202020204" pitchFamily="34" charset="0"/>
              <a:buChar char="•"/>
            </a:pPr>
            <a:r>
              <a:rPr lang="en-US" dirty="0"/>
              <a:t>Fiori Launchpad</a:t>
            </a:r>
          </a:p>
          <a:p>
            <a:pPr marL="285750" indent="-285750">
              <a:buClr>
                <a:schemeClr val="tx1"/>
              </a:buClr>
              <a:buFont typeface="Arial" panose="020B0604020202020204" pitchFamily="34" charset="0"/>
              <a:buChar char="•"/>
            </a:pPr>
            <a:r>
              <a:rPr lang="en-US" dirty="0"/>
              <a:t>Accessing the Fiori Launchpad</a:t>
            </a:r>
          </a:p>
          <a:p>
            <a:pPr marL="285750" indent="-285750">
              <a:buClr>
                <a:schemeClr val="tx1"/>
              </a:buClr>
              <a:buFont typeface="Arial" panose="020B0604020202020204" pitchFamily="34" charset="0"/>
              <a:buChar char="•"/>
            </a:pPr>
            <a:r>
              <a:rPr lang="en-US" dirty="0"/>
              <a:t>Adding our app to Launchpad</a:t>
            </a:r>
          </a:p>
          <a:p>
            <a:pPr marL="285750" indent="-285750">
              <a:buClr>
                <a:schemeClr val="tx1"/>
              </a:buClr>
              <a:buFont typeface="Arial" panose="020B0604020202020204" pitchFamily="34" charset="0"/>
              <a:buChar char="•"/>
            </a:pPr>
            <a:r>
              <a:rPr lang="en-US" dirty="0"/>
              <a:t>Understanding the Basic Terms related to Launchpad</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Delete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we want to delete a selected record form the UI. To do that we have to make a delete button in the UI and on press of that delete button the record will be deleted form the backend.</a:t>
            </a:r>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026" name="Picture 2">
            <a:extLst>
              <a:ext uri="{FF2B5EF4-FFF2-40B4-BE49-F238E27FC236}">
                <a16:creationId xmlns:a16="http://schemas.microsoft.com/office/drawing/2014/main" id="{0FF58F18-E881-4D2E-9DF5-D1E1450A2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8894" y="2090057"/>
            <a:ext cx="7610134" cy="425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89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Calling the Function Import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load the most expensive data on the Add View. To do that we will add a button next to the Product ID field and on press of that button we will make a call to the Most Expensive Products function which we have created. And then load the data into the form.</a:t>
            </a:r>
          </a:p>
          <a:p>
            <a:endParaRPr lang="en-US" dirty="0"/>
          </a:p>
          <a:p>
            <a:endParaRPr lang="en-US" dirty="0"/>
          </a:p>
          <a:p>
            <a:r>
              <a:rPr lang="en-US" dirty="0"/>
              <a:t>Code Link:-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28B646A1-1338-49F2-A436-2F00FDD83C4D}"/>
              </a:ext>
            </a:extLst>
          </p:cNvPr>
          <p:cNvPicPr>
            <a:picLocks noChangeAspect="1"/>
          </p:cNvPicPr>
          <p:nvPr/>
        </p:nvPicPr>
        <p:blipFill>
          <a:blip r:embed="rId3"/>
          <a:stretch>
            <a:fillRect/>
          </a:stretch>
        </p:blipFill>
        <p:spPr>
          <a:xfrm>
            <a:off x="3955389" y="3343540"/>
            <a:ext cx="7783638" cy="3039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371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16" name="Rectangle 15">
            <a:extLst>
              <a:ext uri="{FF2B5EF4-FFF2-40B4-BE49-F238E27FC236}">
                <a16:creationId xmlns:a16="http://schemas.microsoft.com/office/drawing/2014/main" id="{654378F5-DDB0-4FF1-828A-D88B10866746}"/>
              </a:ext>
            </a:extLst>
          </p:cNvPr>
          <p:cNvSpPr/>
          <p:nvPr/>
        </p:nvSpPr>
        <p:spPr>
          <a:xfrm>
            <a:off x="831549"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DEV</a:t>
            </a:r>
          </a:p>
        </p:txBody>
      </p:sp>
      <p:sp>
        <p:nvSpPr>
          <p:cNvPr id="17" name="Rectangle 16">
            <a:extLst>
              <a:ext uri="{FF2B5EF4-FFF2-40B4-BE49-F238E27FC236}">
                <a16:creationId xmlns:a16="http://schemas.microsoft.com/office/drawing/2014/main" id="{4756F844-E1EC-4A2F-8514-C06251FB0295}"/>
              </a:ext>
            </a:extLst>
          </p:cNvPr>
          <p:cNvSpPr/>
          <p:nvPr/>
        </p:nvSpPr>
        <p:spPr>
          <a:xfrm>
            <a:off x="5486472" y="4062711"/>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QLT</a:t>
            </a:r>
          </a:p>
        </p:txBody>
      </p:sp>
      <p:sp>
        <p:nvSpPr>
          <p:cNvPr id="18" name="Rectangle 17">
            <a:extLst>
              <a:ext uri="{FF2B5EF4-FFF2-40B4-BE49-F238E27FC236}">
                <a16:creationId xmlns:a16="http://schemas.microsoft.com/office/drawing/2014/main" id="{2A05E770-358B-4C31-A3E3-A9824106442F}"/>
              </a:ext>
            </a:extLst>
          </p:cNvPr>
          <p:cNvSpPr/>
          <p:nvPr/>
        </p:nvSpPr>
        <p:spPr>
          <a:xfrm>
            <a:off x="9995025" y="4006692"/>
            <a:ext cx="1776755" cy="244827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PROD</a:t>
            </a:r>
          </a:p>
        </p:txBody>
      </p:sp>
      <p:sp>
        <p:nvSpPr>
          <p:cNvPr id="19" name="Rectangle 18">
            <a:extLst>
              <a:ext uri="{FF2B5EF4-FFF2-40B4-BE49-F238E27FC236}">
                <a16:creationId xmlns:a16="http://schemas.microsoft.com/office/drawing/2014/main" id="{A6724315-39A1-4B1A-989A-4735E6D70DC8}"/>
              </a:ext>
            </a:extLst>
          </p:cNvPr>
          <p:cNvSpPr/>
          <p:nvPr/>
        </p:nvSpPr>
        <p:spPr>
          <a:xfrm>
            <a:off x="831549" y="3502063"/>
            <a:ext cx="1776755" cy="314744"/>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SCC</a:t>
            </a:r>
          </a:p>
        </p:txBody>
      </p:sp>
      <p:sp>
        <p:nvSpPr>
          <p:cNvPr id="21" name="Cube 20">
            <a:extLst>
              <a:ext uri="{FF2B5EF4-FFF2-40B4-BE49-F238E27FC236}">
                <a16:creationId xmlns:a16="http://schemas.microsoft.com/office/drawing/2014/main" id="{30984BDB-4ABF-4A79-BDA6-1541A81225E8}"/>
              </a:ext>
            </a:extLst>
          </p:cNvPr>
          <p:cNvSpPr/>
          <p:nvPr/>
        </p:nvSpPr>
        <p:spPr>
          <a:xfrm>
            <a:off x="931793" y="4143729"/>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3" name="Arrow: Notched Right 22">
            <a:extLst>
              <a:ext uri="{FF2B5EF4-FFF2-40B4-BE49-F238E27FC236}">
                <a16:creationId xmlns:a16="http://schemas.microsoft.com/office/drawing/2014/main" id="{B55B6E2D-F44B-4109-8261-6C0B20F34993}"/>
              </a:ext>
            </a:extLst>
          </p:cNvPr>
          <p:cNvSpPr/>
          <p:nvPr/>
        </p:nvSpPr>
        <p:spPr>
          <a:xfrm>
            <a:off x="2755123" y="4899812"/>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4" name="Arrow: Notched Right 23">
            <a:extLst>
              <a:ext uri="{FF2B5EF4-FFF2-40B4-BE49-F238E27FC236}">
                <a16:creationId xmlns:a16="http://schemas.microsoft.com/office/drawing/2014/main" id="{EC968306-1AAD-4403-ACFD-E80203656CC3}"/>
              </a:ext>
            </a:extLst>
          </p:cNvPr>
          <p:cNvSpPr/>
          <p:nvPr/>
        </p:nvSpPr>
        <p:spPr>
          <a:xfrm>
            <a:off x="7385764" y="4876498"/>
            <a:ext cx="2520280" cy="314522"/>
          </a:xfrm>
          <a:prstGeom prst="notchedRightArrow">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25" name="Cube 24">
            <a:extLst>
              <a:ext uri="{FF2B5EF4-FFF2-40B4-BE49-F238E27FC236}">
                <a16:creationId xmlns:a16="http://schemas.microsoft.com/office/drawing/2014/main" id="{A035529D-3222-43AB-96B3-3FF99C87373B}"/>
              </a:ext>
            </a:extLst>
          </p:cNvPr>
          <p:cNvSpPr/>
          <p:nvPr/>
        </p:nvSpPr>
        <p:spPr>
          <a:xfrm>
            <a:off x="5586716" y="4143728"/>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sp>
        <p:nvSpPr>
          <p:cNvPr id="26" name="Cube 25">
            <a:extLst>
              <a:ext uri="{FF2B5EF4-FFF2-40B4-BE49-F238E27FC236}">
                <a16:creationId xmlns:a16="http://schemas.microsoft.com/office/drawing/2014/main" id="{1EA3C7DB-C59B-4551-AE76-B0882BA84DCF}"/>
              </a:ext>
            </a:extLst>
          </p:cNvPr>
          <p:cNvSpPr/>
          <p:nvPr/>
        </p:nvSpPr>
        <p:spPr>
          <a:xfrm>
            <a:off x="10111251" y="4116717"/>
            <a:ext cx="1576265" cy="756083"/>
          </a:xfrm>
          <a:prstGeom prst="cub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BSP App</a:t>
            </a:r>
          </a:p>
        </p:txBody>
      </p:sp>
      <p:cxnSp>
        <p:nvCxnSpPr>
          <p:cNvPr id="27" name="Connector: Elbow 26">
            <a:extLst>
              <a:ext uri="{FF2B5EF4-FFF2-40B4-BE49-F238E27FC236}">
                <a16:creationId xmlns:a16="http://schemas.microsoft.com/office/drawing/2014/main" id="{E450E2FD-75A8-4178-9BB2-402C0402475E}"/>
              </a:ext>
            </a:extLst>
          </p:cNvPr>
          <p:cNvCxnSpPr>
            <a:cxnSpLocks/>
            <a:endCxn id="26" idx="0"/>
          </p:cNvCxnSpPr>
          <p:nvPr/>
        </p:nvCxnSpPr>
        <p:spPr>
          <a:xfrm rot="5400000">
            <a:off x="10659785" y="3297097"/>
            <a:ext cx="1153729" cy="4855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Smiley Face 27">
            <a:extLst>
              <a:ext uri="{FF2B5EF4-FFF2-40B4-BE49-F238E27FC236}">
                <a16:creationId xmlns:a16="http://schemas.microsoft.com/office/drawing/2014/main" id="{BDCB9F19-0C22-4614-A887-96340403975E}"/>
              </a:ext>
            </a:extLst>
          </p:cNvPr>
          <p:cNvSpPr/>
          <p:nvPr/>
        </p:nvSpPr>
        <p:spPr>
          <a:xfrm>
            <a:off x="11423005" y="212677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780231C4-A3B1-43E5-BC8B-E8DCA814157D}"/>
              </a:ext>
            </a:extLst>
          </p:cNvPr>
          <p:cNvSpPr/>
          <p:nvPr/>
        </p:nvSpPr>
        <p:spPr>
          <a:xfrm>
            <a:off x="11435488" y="266825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1BDE80DE-272A-4092-BEBE-06B61BA17415}"/>
              </a:ext>
            </a:extLst>
          </p:cNvPr>
          <p:cNvSpPr/>
          <p:nvPr/>
        </p:nvSpPr>
        <p:spPr>
          <a:xfrm>
            <a:off x="10869509" y="2124675"/>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48CF1029-3D0B-422F-9EFE-C9FF161A99E8}"/>
              </a:ext>
            </a:extLst>
          </p:cNvPr>
          <p:cNvSpPr/>
          <p:nvPr/>
        </p:nvSpPr>
        <p:spPr>
          <a:xfrm>
            <a:off x="10869509" y="2660060"/>
            <a:ext cx="504056" cy="477566"/>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B83E37-C747-44AA-A82B-25EDAFADBF27}"/>
              </a:ext>
            </a:extLst>
          </p:cNvPr>
          <p:cNvSpPr txBox="1"/>
          <p:nvPr/>
        </p:nvSpPr>
        <p:spPr>
          <a:xfrm>
            <a:off x="261764" y="779090"/>
            <a:ext cx="11161643" cy="923330"/>
          </a:xfrm>
          <a:prstGeom prst="rect">
            <a:avLst/>
          </a:prstGeom>
          <a:noFill/>
        </p:spPr>
        <p:txBody>
          <a:bodyPr wrap="square" rtlCol="0">
            <a:spAutoFit/>
          </a:bodyPr>
          <a:lstStyle/>
          <a:p>
            <a:pPr algn="just"/>
            <a:r>
              <a:rPr lang="en-US" dirty="0"/>
              <a:t>Currently the Application we have developed is in our local system (VS Code or BAS). Now we want this app to be accessible by other people in our company, to do that we have to deploy this application to our ABAP environment or cloud platform where it can be accessed by others.</a:t>
            </a:r>
          </a:p>
        </p:txBody>
      </p:sp>
      <p:sp>
        <p:nvSpPr>
          <p:cNvPr id="55" name="Rectangle 54">
            <a:extLst>
              <a:ext uri="{FF2B5EF4-FFF2-40B4-BE49-F238E27FC236}">
                <a16:creationId xmlns:a16="http://schemas.microsoft.com/office/drawing/2014/main" id="{AA24338D-D33D-4006-8448-D95FCF4FF995}"/>
              </a:ext>
            </a:extLst>
          </p:cNvPr>
          <p:cNvSpPr/>
          <p:nvPr/>
        </p:nvSpPr>
        <p:spPr>
          <a:xfrm>
            <a:off x="2407004" y="1833219"/>
            <a:ext cx="1656183" cy="714941"/>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BAS/VS Code</a:t>
            </a:r>
          </a:p>
        </p:txBody>
      </p:sp>
      <p:sp>
        <p:nvSpPr>
          <p:cNvPr id="56" name="Rectangle 55">
            <a:extLst>
              <a:ext uri="{FF2B5EF4-FFF2-40B4-BE49-F238E27FC236}">
                <a16:creationId xmlns:a16="http://schemas.microsoft.com/office/drawing/2014/main" id="{82BB3AFF-639C-40FE-BB63-FC63EE491701}"/>
              </a:ext>
            </a:extLst>
          </p:cNvPr>
          <p:cNvSpPr/>
          <p:nvPr/>
        </p:nvSpPr>
        <p:spPr>
          <a:xfrm>
            <a:off x="2407004" y="2643681"/>
            <a:ext cx="1656184" cy="28803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destination</a:t>
            </a:r>
          </a:p>
        </p:txBody>
      </p:sp>
      <p:sp>
        <p:nvSpPr>
          <p:cNvPr id="57" name="Smiley Face 56">
            <a:extLst>
              <a:ext uri="{FF2B5EF4-FFF2-40B4-BE49-F238E27FC236}">
                <a16:creationId xmlns:a16="http://schemas.microsoft.com/office/drawing/2014/main" id="{BFFB05F9-4AF9-40B7-9D53-7277714BF4E4}"/>
              </a:ext>
            </a:extLst>
          </p:cNvPr>
          <p:cNvSpPr/>
          <p:nvPr/>
        </p:nvSpPr>
        <p:spPr>
          <a:xfrm>
            <a:off x="991951" y="2109194"/>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8" name="Smiley Face 57">
            <a:extLst>
              <a:ext uri="{FF2B5EF4-FFF2-40B4-BE49-F238E27FC236}">
                <a16:creationId xmlns:a16="http://schemas.microsoft.com/office/drawing/2014/main" id="{F9C5BB38-0FFD-4581-9F0D-F08E527C9A42}"/>
              </a:ext>
            </a:extLst>
          </p:cNvPr>
          <p:cNvSpPr/>
          <p:nvPr/>
        </p:nvSpPr>
        <p:spPr>
          <a:xfrm>
            <a:off x="1406646" y="1960333"/>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59" name="Smiley Face 58">
            <a:extLst>
              <a:ext uri="{FF2B5EF4-FFF2-40B4-BE49-F238E27FC236}">
                <a16:creationId xmlns:a16="http://schemas.microsoft.com/office/drawing/2014/main" id="{CFB187F7-DE78-4856-ADDA-44B86E0FAD60}"/>
              </a:ext>
            </a:extLst>
          </p:cNvPr>
          <p:cNvSpPr/>
          <p:nvPr/>
        </p:nvSpPr>
        <p:spPr>
          <a:xfrm>
            <a:off x="615207" y="1940652"/>
            <a:ext cx="504056" cy="477566"/>
          </a:xfrm>
          <a:prstGeom prst="smileyFace">
            <a:avLst/>
          </a:prstGeom>
          <a:solidFill>
            <a:srgbClr val="0090C4">
              <a:lumMod val="60000"/>
              <a:lumOff val="40000"/>
            </a:srgbClr>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8A862AF-AC9E-4886-A026-85C35C1E7279}"/>
              </a:ext>
            </a:extLst>
          </p:cNvPr>
          <p:cNvSpPr txBox="1"/>
          <p:nvPr/>
        </p:nvSpPr>
        <p:spPr>
          <a:xfrm>
            <a:off x="261764" y="2647890"/>
            <a:ext cx="1999557" cy="369332"/>
          </a:xfrm>
          <a:prstGeom prst="rect">
            <a:avLst/>
          </a:prstGeom>
          <a:noFill/>
        </p:spPr>
        <p:txBody>
          <a:bodyPr wrap="square" rtlCol="0">
            <a:spAutoFit/>
          </a:bodyPr>
          <a:lstStyle/>
          <a:p>
            <a:r>
              <a:rPr lang="en-US" dirty="0"/>
              <a:t>Development Team</a:t>
            </a:r>
          </a:p>
        </p:txBody>
      </p:sp>
      <p:sp>
        <p:nvSpPr>
          <p:cNvPr id="61" name="Thought Bubble: Cloud 60">
            <a:extLst>
              <a:ext uri="{FF2B5EF4-FFF2-40B4-BE49-F238E27FC236}">
                <a16:creationId xmlns:a16="http://schemas.microsoft.com/office/drawing/2014/main" id="{FE237636-7E52-452C-9F06-E810184111B3}"/>
              </a:ext>
            </a:extLst>
          </p:cNvPr>
          <p:cNvSpPr/>
          <p:nvPr/>
        </p:nvSpPr>
        <p:spPr>
          <a:xfrm>
            <a:off x="4665614" y="1806326"/>
            <a:ext cx="1442003" cy="807852"/>
          </a:xfrm>
          <a:prstGeom prst="cloudCallout">
            <a:avLst>
              <a:gd name="adj1" fmla="val -13719"/>
              <a:gd name="adj2" fmla="val 308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GitHub</a:t>
            </a:r>
          </a:p>
        </p:txBody>
      </p:sp>
      <p:cxnSp>
        <p:nvCxnSpPr>
          <p:cNvPr id="62" name="Straight Connector 61">
            <a:extLst>
              <a:ext uri="{FF2B5EF4-FFF2-40B4-BE49-F238E27FC236}">
                <a16:creationId xmlns:a16="http://schemas.microsoft.com/office/drawing/2014/main" id="{D809FF09-FADC-4658-B05B-3239757DE597}"/>
              </a:ext>
            </a:extLst>
          </p:cNvPr>
          <p:cNvCxnSpPr>
            <a:cxnSpLocks/>
            <a:stCxn id="55" idx="3"/>
            <a:endCxn id="61" idx="0"/>
          </p:cNvCxnSpPr>
          <p:nvPr/>
        </p:nvCxnSpPr>
        <p:spPr>
          <a:xfrm>
            <a:off x="4063187" y="2190690"/>
            <a:ext cx="606900" cy="1956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2463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78F78EF-FE91-417E-81E8-0A10CCA5B452}"/>
              </a:ext>
            </a:extLst>
          </p:cNvPr>
          <p:cNvCxnSpPr>
            <a:cxnSpLocks/>
            <a:stCxn id="39" idx="3"/>
            <a:endCxn id="48" idx="0"/>
          </p:cNvCxnSpPr>
          <p:nvPr/>
        </p:nvCxnSpPr>
        <p:spPr>
          <a:xfrm>
            <a:off x="3008739" y="1870098"/>
            <a:ext cx="12563" cy="68568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Delivering Fiori Apps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 name="Rectangle: Rounded Corners 1">
            <a:extLst>
              <a:ext uri="{FF2B5EF4-FFF2-40B4-BE49-F238E27FC236}">
                <a16:creationId xmlns:a16="http://schemas.microsoft.com/office/drawing/2014/main" id="{96C55C7C-B6D2-433D-B409-B230DCEB276E}"/>
              </a:ext>
            </a:extLst>
          </p:cNvPr>
          <p:cNvSpPr/>
          <p:nvPr/>
        </p:nvSpPr>
        <p:spPr>
          <a:xfrm>
            <a:off x="4411605" y="813925"/>
            <a:ext cx="2130251" cy="13967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Development Environment</a:t>
            </a:r>
          </a:p>
          <a:p>
            <a:pPr algn="ctr"/>
            <a:r>
              <a:rPr lang="en-US" dirty="0"/>
              <a:t>(BAS, VSCode, etc.)</a:t>
            </a:r>
          </a:p>
        </p:txBody>
      </p:sp>
      <p:grpSp>
        <p:nvGrpSpPr>
          <p:cNvPr id="15" name="Group 14">
            <a:extLst>
              <a:ext uri="{FF2B5EF4-FFF2-40B4-BE49-F238E27FC236}">
                <a16:creationId xmlns:a16="http://schemas.microsoft.com/office/drawing/2014/main" id="{8B3C9E34-3A2F-426D-AE9E-1CA80CB2282E}"/>
              </a:ext>
            </a:extLst>
          </p:cNvPr>
          <p:cNvGrpSpPr/>
          <p:nvPr/>
        </p:nvGrpSpPr>
        <p:grpSpPr>
          <a:xfrm>
            <a:off x="8783748" y="925626"/>
            <a:ext cx="2130251" cy="1175658"/>
            <a:chOff x="2652764" y="1577591"/>
            <a:chExt cx="6872235" cy="3617408"/>
          </a:xfrm>
        </p:grpSpPr>
        <p:pic>
          <p:nvPicPr>
            <p:cNvPr id="5" name="Picture 4">
              <a:extLst>
                <a:ext uri="{FF2B5EF4-FFF2-40B4-BE49-F238E27FC236}">
                  <a16:creationId xmlns:a16="http://schemas.microsoft.com/office/drawing/2014/main" id="{0B59490D-09B5-49EA-86A3-753469B7C9B1}"/>
                </a:ext>
              </a:extLst>
            </p:cNvPr>
            <p:cNvPicPr>
              <a:picLocks noChangeAspect="1"/>
            </p:cNvPicPr>
            <p:nvPr/>
          </p:nvPicPr>
          <p:blipFill rotWithShape="1">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7" t="23003" r="-1" b="24249"/>
            <a:stretch/>
          </p:blipFill>
          <p:spPr>
            <a:xfrm>
              <a:off x="2652764" y="1577591"/>
              <a:ext cx="6872235" cy="3617408"/>
            </a:xfrm>
            <a:prstGeom prst="rect">
              <a:avLst/>
            </a:prstGeom>
          </p:spPr>
        </p:pic>
        <p:sp>
          <p:nvSpPr>
            <p:cNvPr id="6" name="TextBox 5">
              <a:extLst>
                <a:ext uri="{FF2B5EF4-FFF2-40B4-BE49-F238E27FC236}">
                  <a16:creationId xmlns:a16="http://schemas.microsoft.com/office/drawing/2014/main" id="{74C612A9-434F-489A-A1B6-2A31D50F0E48}"/>
                </a:ext>
              </a:extLst>
            </p:cNvPr>
            <p:cNvSpPr txBox="1"/>
            <p:nvPr/>
          </p:nvSpPr>
          <p:spPr>
            <a:xfrm>
              <a:off x="3135086" y="3578873"/>
              <a:ext cx="5838092" cy="1041704"/>
            </a:xfrm>
            <a:prstGeom prst="rect">
              <a:avLst/>
            </a:prstGeom>
            <a:noFill/>
          </p:spPr>
          <p:txBody>
            <a:bodyPr wrap="square" rtlCol="0" anchor="ctr">
              <a:spAutoFit/>
            </a:bodyPr>
            <a:lstStyle/>
            <a:p>
              <a:pPr algn="ctr"/>
              <a:r>
                <a:rPr lang="en-US" sz="1600" b="1" dirty="0"/>
                <a:t>GitHub Repository</a:t>
              </a:r>
            </a:p>
          </p:txBody>
        </p:sp>
        <p:pic>
          <p:nvPicPr>
            <p:cNvPr id="12" name="Picture 11">
              <a:extLst>
                <a:ext uri="{FF2B5EF4-FFF2-40B4-BE49-F238E27FC236}">
                  <a16:creationId xmlns:a16="http://schemas.microsoft.com/office/drawing/2014/main" id="{325892F8-533E-4DA5-A409-447E60B1168D}"/>
                </a:ext>
              </a:extLst>
            </p:cNvPr>
            <p:cNvPicPr>
              <a:picLocks noChangeAspect="1"/>
            </p:cNvPicPr>
            <p:nvPr/>
          </p:nvPicPr>
          <p:blipFill rotWithShape="1">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9607" t="19432" r="19559" b="21242"/>
            <a:stretch/>
          </p:blipFill>
          <p:spPr>
            <a:xfrm>
              <a:off x="5727559" y="1977764"/>
              <a:ext cx="1527349" cy="1489480"/>
            </a:xfrm>
            <a:prstGeom prst="rect">
              <a:avLst/>
            </a:prstGeom>
          </p:spPr>
        </p:pic>
      </p:grpSp>
      <p:cxnSp>
        <p:nvCxnSpPr>
          <p:cNvPr id="33" name="Straight Arrow Connector 32">
            <a:extLst>
              <a:ext uri="{FF2B5EF4-FFF2-40B4-BE49-F238E27FC236}">
                <a16:creationId xmlns:a16="http://schemas.microsoft.com/office/drawing/2014/main" id="{067E17A7-12A5-45F9-B491-FE59429B9FD9}"/>
              </a:ext>
            </a:extLst>
          </p:cNvPr>
          <p:cNvCxnSpPr>
            <a:cxnSpLocks/>
            <a:stCxn id="2" idx="3"/>
            <a:endCxn id="5" idx="1"/>
          </p:cNvCxnSpPr>
          <p:nvPr/>
        </p:nvCxnSpPr>
        <p:spPr>
          <a:xfrm>
            <a:off x="6541856" y="1512286"/>
            <a:ext cx="2241892" cy="1169"/>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39" name="Cube 38">
            <a:extLst>
              <a:ext uri="{FF2B5EF4-FFF2-40B4-BE49-F238E27FC236}">
                <a16:creationId xmlns:a16="http://schemas.microsoft.com/office/drawing/2014/main" id="{02DF7A68-997A-4B27-AB1B-723D1F44CFC4}"/>
              </a:ext>
            </a:extLst>
          </p:cNvPr>
          <p:cNvSpPr/>
          <p:nvPr/>
        </p:nvSpPr>
        <p:spPr>
          <a:xfrm>
            <a:off x="2264488" y="1279649"/>
            <a:ext cx="1636115" cy="59044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t>
            </a:r>
          </a:p>
        </p:txBody>
      </p:sp>
      <p:cxnSp>
        <p:nvCxnSpPr>
          <p:cNvPr id="41" name="Straight Arrow Connector 40">
            <a:extLst>
              <a:ext uri="{FF2B5EF4-FFF2-40B4-BE49-F238E27FC236}">
                <a16:creationId xmlns:a16="http://schemas.microsoft.com/office/drawing/2014/main" id="{C5F44B1D-607C-4B53-A922-FC482FDABCC6}"/>
              </a:ext>
            </a:extLst>
          </p:cNvPr>
          <p:cNvCxnSpPr>
            <a:cxnSpLocks/>
            <a:stCxn id="2" idx="1"/>
            <a:endCxn id="39" idx="5"/>
          </p:cNvCxnSpPr>
          <p:nvPr/>
        </p:nvCxnSpPr>
        <p:spPr>
          <a:xfrm flipH="1" flipV="1">
            <a:off x="3900603" y="1501067"/>
            <a:ext cx="511002" cy="112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5E41C3A1-4B64-4271-B028-0AF2A6850D1E}"/>
              </a:ext>
            </a:extLst>
          </p:cNvPr>
          <p:cNvSpPr txBox="1"/>
          <p:nvPr/>
        </p:nvSpPr>
        <p:spPr>
          <a:xfrm>
            <a:off x="2569152" y="925626"/>
            <a:ext cx="1026786" cy="369332"/>
          </a:xfrm>
          <a:prstGeom prst="rect">
            <a:avLst/>
          </a:prstGeom>
          <a:noFill/>
        </p:spPr>
        <p:txBody>
          <a:bodyPr wrap="square" rtlCol="0">
            <a:spAutoFit/>
          </a:bodyPr>
          <a:lstStyle/>
          <a:p>
            <a:r>
              <a:rPr lang="en-US" dirty="0"/>
              <a:t>ui5 build</a:t>
            </a:r>
          </a:p>
        </p:txBody>
      </p:sp>
      <p:sp>
        <p:nvSpPr>
          <p:cNvPr id="46" name="TextBox 45">
            <a:extLst>
              <a:ext uri="{FF2B5EF4-FFF2-40B4-BE49-F238E27FC236}">
                <a16:creationId xmlns:a16="http://schemas.microsoft.com/office/drawing/2014/main" id="{3736B876-3F95-4963-BF03-AC728D563378}"/>
              </a:ext>
            </a:extLst>
          </p:cNvPr>
          <p:cNvSpPr txBox="1"/>
          <p:nvPr/>
        </p:nvSpPr>
        <p:spPr>
          <a:xfrm>
            <a:off x="7134324" y="1094983"/>
            <a:ext cx="1487156" cy="369332"/>
          </a:xfrm>
          <a:prstGeom prst="rect">
            <a:avLst/>
          </a:prstGeom>
          <a:noFill/>
        </p:spPr>
        <p:txBody>
          <a:bodyPr wrap="square" rtlCol="0">
            <a:spAutoFit/>
          </a:bodyPr>
          <a:lstStyle/>
          <a:p>
            <a:r>
              <a:rPr lang="en-US" dirty="0"/>
              <a:t>git push</a:t>
            </a:r>
          </a:p>
        </p:txBody>
      </p:sp>
      <p:sp>
        <p:nvSpPr>
          <p:cNvPr id="47" name="Oval 46">
            <a:extLst>
              <a:ext uri="{FF2B5EF4-FFF2-40B4-BE49-F238E27FC236}">
                <a16:creationId xmlns:a16="http://schemas.microsoft.com/office/drawing/2014/main" id="{BE4B4887-19BE-4292-8C54-C5547A4EE03C}"/>
              </a:ext>
            </a:extLst>
          </p:cNvPr>
          <p:cNvSpPr/>
          <p:nvPr/>
        </p:nvSpPr>
        <p:spPr>
          <a:xfrm>
            <a:off x="6747847" y="1109707"/>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0" name="Oval 59">
            <a:extLst>
              <a:ext uri="{FF2B5EF4-FFF2-40B4-BE49-F238E27FC236}">
                <a16:creationId xmlns:a16="http://schemas.microsoft.com/office/drawing/2014/main" id="{61C3F4F8-9823-44D4-A526-855F5938D495}"/>
              </a:ext>
            </a:extLst>
          </p:cNvPr>
          <p:cNvSpPr/>
          <p:nvPr/>
        </p:nvSpPr>
        <p:spPr>
          <a:xfrm>
            <a:off x="2217866" y="811290"/>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Cube 47">
            <a:extLst>
              <a:ext uri="{FF2B5EF4-FFF2-40B4-BE49-F238E27FC236}">
                <a16:creationId xmlns:a16="http://schemas.microsoft.com/office/drawing/2014/main" id="{5A2E7DFE-EE62-49CA-935E-0DF645A694CE}"/>
              </a:ext>
            </a:extLst>
          </p:cNvPr>
          <p:cNvSpPr/>
          <p:nvPr/>
        </p:nvSpPr>
        <p:spPr>
          <a:xfrm>
            <a:off x="2087236" y="2555782"/>
            <a:ext cx="1682738" cy="7415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 configuration</a:t>
            </a:r>
          </a:p>
        </p:txBody>
      </p:sp>
      <p:sp>
        <p:nvSpPr>
          <p:cNvPr id="51" name="TextBox 50">
            <a:extLst>
              <a:ext uri="{FF2B5EF4-FFF2-40B4-BE49-F238E27FC236}">
                <a16:creationId xmlns:a16="http://schemas.microsoft.com/office/drawing/2014/main" id="{C8AE7E40-40D0-4E92-83C4-F8219DE89610}"/>
              </a:ext>
            </a:extLst>
          </p:cNvPr>
          <p:cNvSpPr txBox="1"/>
          <p:nvPr/>
        </p:nvSpPr>
        <p:spPr>
          <a:xfrm>
            <a:off x="3102158" y="2188714"/>
            <a:ext cx="2448552" cy="369332"/>
          </a:xfrm>
          <a:prstGeom prst="rect">
            <a:avLst/>
          </a:prstGeom>
          <a:noFill/>
        </p:spPr>
        <p:txBody>
          <a:bodyPr wrap="square" rtlCol="0">
            <a:spAutoFit/>
          </a:bodyPr>
          <a:lstStyle/>
          <a:p>
            <a:r>
              <a:rPr lang="en-US" dirty="0"/>
              <a:t>npm run deploy-config</a:t>
            </a:r>
          </a:p>
        </p:txBody>
      </p:sp>
      <p:sp>
        <p:nvSpPr>
          <p:cNvPr id="63" name="Oval 62">
            <a:extLst>
              <a:ext uri="{FF2B5EF4-FFF2-40B4-BE49-F238E27FC236}">
                <a16:creationId xmlns:a16="http://schemas.microsoft.com/office/drawing/2014/main" id="{740C4AEF-6CB2-4283-9BB2-C2515E2363B0}"/>
              </a:ext>
            </a:extLst>
          </p:cNvPr>
          <p:cNvSpPr/>
          <p:nvPr/>
        </p:nvSpPr>
        <p:spPr>
          <a:xfrm>
            <a:off x="2504281" y="2142752"/>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nvGrpSpPr>
          <p:cNvPr id="67" name="Group 66">
            <a:extLst>
              <a:ext uri="{FF2B5EF4-FFF2-40B4-BE49-F238E27FC236}">
                <a16:creationId xmlns:a16="http://schemas.microsoft.com/office/drawing/2014/main" id="{5674A326-4943-49BD-88B2-A0442EF0D946}"/>
              </a:ext>
            </a:extLst>
          </p:cNvPr>
          <p:cNvGrpSpPr/>
          <p:nvPr/>
        </p:nvGrpSpPr>
        <p:grpSpPr>
          <a:xfrm>
            <a:off x="1920994" y="4820077"/>
            <a:ext cx="1848980" cy="1246383"/>
            <a:chOff x="1046794" y="4840173"/>
            <a:chExt cx="1848980" cy="1246383"/>
          </a:xfrm>
        </p:grpSpPr>
        <p:sp>
          <p:nvSpPr>
            <p:cNvPr id="65" name="Rectangle 64">
              <a:extLst>
                <a:ext uri="{FF2B5EF4-FFF2-40B4-BE49-F238E27FC236}">
                  <a16:creationId xmlns:a16="http://schemas.microsoft.com/office/drawing/2014/main" id="{F20A3CC6-A135-489F-8B8B-9C3FC8C0D975}"/>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ABAP Repository</a:t>
              </a:r>
            </a:p>
          </p:txBody>
        </p:sp>
        <p:sp>
          <p:nvSpPr>
            <p:cNvPr id="66" name="Cube 65">
              <a:extLst>
                <a:ext uri="{FF2B5EF4-FFF2-40B4-BE49-F238E27FC236}">
                  <a16:creationId xmlns:a16="http://schemas.microsoft.com/office/drawing/2014/main" id="{5922F5D9-1CED-4F67-A00B-AF19A0C2470C}"/>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DEV</a:t>
              </a:r>
            </a:p>
          </p:txBody>
        </p:sp>
      </p:grpSp>
      <p:cxnSp>
        <p:nvCxnSpPr>
          <p:cNvPr id="69" name="Straight Arrow Connector 68">
            <a:extLst>
              <a:ext uri="{FF2B5EF4-FFF2-40B4-BE49-F238E27FC236}">
                <a16:creationId xmlns:a16="http://schemas.microsoft.com/office/drawing/2014/main" id="{CF539452-5216-4F02-8A8B-ACF4E63E4F74}"/>
              </a:ext>
            </a:extLst>
          </p:cNvPr>
          <p:cNvCxnSpPr>
            <a:stCxn id="48" idx="3"/>
            <a:endCxn id="65" idx="0"/>
          </p:cNvCxnSpPr>
          <p:nvPr/>
        </p:nvCxnSpPr>
        <p:spPr>
          <a:xfrm>
            <a:off x="2835908" y="3297357"/>
            <a:ext cx="9576" cy="15227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0" name="TextBox 69">
            <a:extLst>
              <a:ext uri="{FF2B5EF4-FFF2-40B4-BE49-F238E27FC236}">
                <a16:creationId xmlns:a16="http://schemas.microsoft.com/office/drawing/2014/main" id="{1EA29804-740D-4C68-B0CF-11E0EB6685C0}"/>
              </a:ext>
            </a:extLst>
          </p:cNvPr>
          <p:cNvSpPr txBox="1"/>
          <p:nvPr/>
        </p:nvSpPr>
        <p:spPr>
          <a:xfrm>
            <a:off x="2845484" y="3516372"/>
            <a:ext cx="1904266" cy="369332"/>
          </a:xfrm>
          <a:prstGeom prst="rect">
            <a:avLst/>
          </a:prstGeom>
          <a:noFill/>
        </p:spPr>
        <p:txBody>
          <a:bodyPr wrap="square" rtlCol="0">
            <a:spAutoFit/>
          </a:bodyPr>
          <a:lstStyle/>
          <a:p>
            <a:r>
              <a:rPr lang="en-US" dirty="0"/>
              <a:t>npm run deploy</a:t>
            </a:r>
          </a:p>
        </p:txBody>
      </p:sp>
      <p:sp>
        <p:nvSpPr>
          <p:cNvPr id="71" name="Oval 70">
            <a:extLst>
              <a:ext uri="{FF2B5EF4-FFF2-40B4-BE49-F238E27FC236}">
                <a16:creationId xmlns:a16="http://schemas.microsoft.com/office/drawing/2014/main" id="{9E8D8FA1-E647-462A-ACAE-917728078E94}"/>
              </a:ext>
            </a:extLst>
          </p:cNvPr>
          <p:cNvSpPr/>
          <p:nvPr/>
        </p:nvSpPr>
        <p:spPr>
          <a:xfrm>
            <a:off x="2373209" y="3522539"/>
            <a:ext cx="391886" cy="368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3" name="Left Brace 72">
            <a:extLst>
              <a:ext uri="{FF2B5EF4-FFF2-40B4-BE49-F238E27FC236}">
                <a16:creationId xmlns:a16="http://schemas.microsoft.com/office/drawing/2014/main" id="{4ABEF10E-5526-4A77-9CB6-4E3291145D17}"/>
              </a:ext>
            </a:extLst>
          </p:cNvPr>
          <p:cNvSpPr/>
          <p:nvPr/>
        </p:nvSpPr>
        <p:spPr>
          <a:xfrm>
            <a:off x="1722002" y="819099"/>
            <a:ext cx="470715" cy="3318583"/>
          </a:xfrm>
          <a:prstGeom prst="leftBrace">
            <a:avLst>
              <a:gd name="adj1" fmla="val 8333"/>
              <a:gd name="adj2" fmla="val 481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Download Developer - Developer Png PNG Image with No Background - PNGkey.com">
            <a:extLst>
              <a:ext uri="{FF2B5EF4-FFF2-40B4-BE49-F238E27FC236}">
                <a16:creationId xmlns:a16="http://schemas.microsoft.com/office/drawing/2014/main" id="{98768B16-E78D-4948-8619-E448C1A7899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671" t="22050" r="18287" b="21888"/>
          <a:stretch/>
        </p:blipFill>
        <p:spPr bwMode="auto">
          <a:xfrm>
            <a:off x="121952" y="1008920"/>
            <a:ext cx="1596728" cy="142278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8E1C01DD-9C18-4BFE-95CE-6B62306D39E5}"/>
              </a:ext>
            </a:extLst>
          </p:cNvPr>
          <p:cNvSpPr txBox="1"/>
          <p:nvPr/>
        </p:nvSpPr>
        <p:spPr>
          <a:xfrm>
            <a:off x="289006" y="2371116"/>
            <a:ext cx="1233947" cy="369332"/>
          </a:xfrm>
          <a:prstGeom prst="rect">
            <a:avLst/>
          </a:prstGeom>
          <a:noFill/>
        </p:spPr>
        <p:txBody>
          <a:bodyPr wrap="square" rtlCol="0">
            <a:spAutoFit/>
          </a:bodyPr>
          <a:lstStyle/>
          <a:p>
            <a:r>
              <a:rPr lang="en-US" dirty="0"/>
              <a:t>Developer</a:t>
            </a:r>
          </a:p>
        </p:txBody>
      </p:sp>
      <p:pic>
        <p:nvPicPr>
          <p:cNvPr id="1028" name="Picture 4" descr="SBM Management">
            <a:extLst>
              <a:ext uri="{FF2B5EF4-FFF2-40B4-BE49-F238E27FC236}">
                <a16:creationId xmlns:a16="http://schemas.microsoft.com/office/drawing/2014/main" id="{DE2FED78-9A29-42AA-967D-CE26F7A14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52" y="4532022"/>
            <a:ext cx="1708004" cy="1708004"/>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C82BAA9-C404-4EB7-AD14-4158E3742D50}"/>
              </a:ext>
            </a:extLst>
          </p:cNvPr>
          <p:cNvSpPr txBox="1"/>
          <p:nvPr/>
        </p:nvSpPr>
        <p:spPr>
          <a:xfrm>
            <a:off x="543355" y="6238003"/>
            <a:ext cx="1286601" cy="369332"/>
          </a:xfrm>
          <a:prstGeom prst="rect">
            <a:avLst/>
          </a:prstGeom>
          <a:noFill/>
        </p:spPr>
        <p:txBody>
          <a:bodyPr wrap="square" rtlCol="0">
            <a:spAutoFit/>
          </a:bodyPr>
          <a:lstStyle/>
          <a:p>
            <a:r>
              <a:rPr lang="en-US" dirty="0"/>
              <a:t>Admin</a:t>
            </a:r>
          </a:p>
        </p:txBody>
      </p:sp>
      <p:sp>
        <p:nvSpPr>
          <p:cNvPr id="76" name="Rectangle 75">
            <a:extLst>
              <a:ext uri="{FF2B5EF4-FFF2-40B4-BE49-F238E27FC236}">
                <a16:creationId xmlns:a16="http://schemas.microsoft.com/office/drawing/2014/main" id="{5E09335C-4A2E-40E1-B3B9-2FE6D68680B1}"/>
              </a:ext>
            </a:extLst>
          </p:cNvPr>
          <p:cNvSpPr/>
          <p:nvPr/>
        </p:nvSpPr>
        <p:spPr>
          <a:xfrm>
            <a:off x="1603338" y="6173417"/>
            <a:ext cx="2650534" cy="613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Launchpad and Launchpad Designer</a:t>
            </a:r>
          </a:p>
        </p:txBody>
      </p:sp>
      <p:grpSp>
        <p:nvGrpSpPr>
          <p:cNvPr id="79" name="Group 78">
            <a:extLst>
              <a:ext uri="{FF2B5EF4-FFF2-40B4-BE49-F238E27FC236}">
                <a16:creationId xmlns:a16="http://schemas.microsoft.com/office/drawing/2014/main" id="{5020F541-0986-4289-ADD9-32C18F52501F}"/>
              </a:ext>
            </a:extLst>
          </p:cNvPr>
          <p:cNvGrpSpPr/>
          <p:nvPr/>
        </p:nvGrpSpPr>
        <p:grpSpPr>
          <a:xfrm>
            <a:off x="5617366" y="4820077"/>
            <a:ext cx="1848980" cy="1246383"/>
            <a:chOff x="1046794" y="4840173"/>
            <a:chExt cx="1848980" cy="1246383"/>
          </a:xfrm>
        </p:grpSpPr>
        <p:sp>
          <p:nvSpPr>
            <p:cNvPr id="80" name="Rectangle 79">
              <a:extLst>
                <a:ext uri="{FF2B5EF4-FFF2-40B4-BE49-F238E27FC236}">
                  <a16:creationId xmlns:a16="http://schemas.microsoft.com/office/drawing/2014/main" id="{FA3E3A00-DC77-4DB2-8E5D-033934F131F7}"/>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Cube 80">
              <a:extLst>
                <a:ext uri="{FF2B5EF4-FFF2-40B4-BE49-F238E27FC236}">
                  <a16:creationId xmlns:a16="http://schemas.microsoft.com/office/drawing/2014/main" id="{8B598271-C078-4729-8D3D-5906208127A0}"/>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Quality(Q)</a:t>
              </a:r>
            </a:p>
          </p:txBody>
        </p:sp>
      </p:grpSp>
      <p:grpSp>
        <p:nvGrpSpPr>
          <p:cNvPr id="82" name="Group 81">
            <a:extLst>
              <a:ext uri="{FF2B5EF4-FFF2-40B4-BE49-F238E27FC236}">
                <a16:creationId xmlns:a16="http://schemas.microsoft.com/office/drawing/2014/main" id="{E5F349E6-84AC-4706-9BB9-E79FA37023BD}"/>
              </a:ext>
            </a:extLst>
          </p:cNvPr>
          <p:cNvGrpSpPr/>
          <p:nvPr/>
        </p:nvGrpSpPr>
        <p:grpSpPr>
          <a:xfrm>
            <a:off x="9253180" y="4820076"/>
            <a:ext cx="1848980" cy="1246383"/>
            <a:chOff x="1046794" y="4840173"/>
            <a:chExt cx="1848980" cy="1246383"/>
          </a:xfrm>
        </p:grpSpPr>
        <p:sp>
          <p:nvSpPr>
            <p:cNvPr id="83" name="Rectangle 82">
              <a:extLst>
                <a:ext uri="{FF2B5EF4-FFF2-40B4-BE49-F238E27FC236}">
                  <a16:creationId xmlns:a16="http://schemas.microsoft.com/office/drawing/2014/main" id="{A0B77280-82E8-4651-BAAB-2B66D5504219}"/>
                </a:ext>
              </a:extLst>
            </p:cNvPr>
            <p:cNvSpPr/>
            <p:nvPr/>
          </p:nvSpPr>
          <p:spPr>
            <a:xfrm>
              <a:off x="1046794" y="4840173"/>
              <a:ext cx="1848980" cy="124638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4" name="Cube 83">
              <a:extLst>
                <a:ext uri="{FF2B5EF4-FFF2-40B4-BE49-F238E27FC236}">
                  <a16:creationId xmlns:a16="http://schemas.microsoft.com/office/drawing/2014/main" id="{6796F470-ED26-4062-A454-244FAB859A71}"/>
                </a:ext>
              </a:extLst>
            </p:cNvPr>
            <p:cNvSpPr/>
            <p:nvPr/>
          </p:nvSpPr>
          <p:spPr>
            <a:xfrm>
              <a:off x="1320322" y="4966321"/>
              <a:ext cx="1289226" cy="364226"/>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PROD (P)</a:t>
              </a:r>
            </a:p>
          </p:txBody>
        </p:sp>
      </p:grpSp>
      <p:sp>
        <p:nvSpPr>
          <p:cNvPr id="3" name="Arrow: Right 2">
            <a:extLst>
              <a:ext uri="{FF2B5EF4-FFF2-40B4-BE49-F238E27FC236}">
                <a16:creationId xmlns:a16="http://schemas.microsoft.com/office/drawing/2014/main" id="{66E7C6D0-E3FB-458E-A866-2691E709542E}"/>
              </a:ext>
            </a:extLst>
          </p:cNvPr>
          <p:cNvSpPr/>
          <p:nvPr/>
        </p:nvSpPr>
        <p:spPr>
          <a:xfrm>
            <a:off x="3846645"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0DC4027-0BB0-42F5-916E-34FAAE0D4032}"/>
              </a:ext>
            </a:extLst>
          </p:cNvPr>
          <p:cNvSpPr/>
          <p:nvPr/>
        </p:nvSpPr>
        <p:spPr>
          <a:xfrm>
            <a:off x="7533002" y="5310450"/>
            <a:ext cx="1704065" cy="26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E4DEE3-707A-47C3-8A7E-3EAFC168EAC0}"/>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99712" y="4778186"/>
            <a:ext cx="853927" cy="570174"/>
          </a:xfrm>
          <a:prstGeom prst="rect">
            <a:avLst/>
          </a:prstGeom>
        </p:spPr>
      </p:pic>
      <p:pic>
        <p:nvPicPr>
          <p:cNvPr id="43" name="Picture 42">
            <a:extLst>
              <a:ext uri="{FF2B5EF4-FFF2-40B4-BE49-F238E27FC236}">
                <a16:creationId xmlns:a16="http://schemas.microsoft.com/office/drawing/2014/main" id="{5FA697DB-6989-4614-A96F-AE39FCDCF35B}"/>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58070" y="4768860"/>
            <a:ext cx="853927" cy="570174"/>
          </a:xfrm>
          <a:prstGeom prst="rect">
            <a:avLst/>
          </a:prstGeom>
        </p:spPr>
      </p:pic>
      <p:sp>
        <p:nvSpPr>
          <p:cNvPr id="9" name="TextBox 8">
            <a:extLst>
              <a:ext uri="{FF2B5EF4-FFF2-40B4-BE49-F238E27FC236}">
                <a16:creationId xmlns:a16="http://schemas.microsoft.com/office/drawing/2014/main" id="{97BE820C-9B94-4F78-8A18-36835476C3D7}"/>
              </a:ext>
            </a:extLst>
          </p:cNvPr>
          <p:cNvSpPr txBox="1"/>
          <p:nvPr/>
        </p:nvSpPr>
        <p:spPr>
          <a:xfrm>
            <a:off x="4111679" y="5550660"/>
            <a:ext cx="1276141" cy="646331"/>
          </a:xfrm>
          <a:prstGeom prst="rect">
            <a:avLst/>
          </a:prstGeom>
          <a:noFill/>
        </p:spPr>
        <p:txBody>
          <a:bodyPr wrap="square" rtlCol="0">
            <a:spAutoFit/>
          </a:bodyPr>
          <a:lstStyle/>
          <a:p>
            <a:pPr algn="ctr"/>
            <a:r>
              <a:rPr lang="en-US" dirty="0"/>
              <a:t>Transport Request</a:t>
            </a:r>
          </a:p>
        </p:txBody>
      </p:sp>
      <p:sp>
        <p:nvSpPr>
          <p:cNvPr id="49" name="TextBox 48">
            <a:extLst>
              <a:ext uri="{FF2B5EF4-FFF2-40B4-BE49-F238E27FC236}">
                <a16:creationId xmlns:a16="http://schemas.microsoft.com/office/drawing/2014/main" id="{CD154D2C-0BA7-4F87-9EA1-F3865A68C9C9}"/>
              </a:ext>
            </a:extLst>
          </p:cNvPr>
          <p:cNvSpPr txBox="1"/>
          <p:nvPr/>
        </p:nvSpPr>
        <p:spPr>
          <a:xfrm>
            <a:off x="7746962" y="5492198"/>
            <a:ext cx="1276141" cy="646331"/>
          </a:xfrm>
          <a:prstGeom prst="rect">
            <a:avLst/>
          </a:prstGeom>
          <a:noFill/>
        </p:spPr>
        <p:txBody>
          <a:bodyPr wrap="square" rtlCol="0">
            <a:spAutoFit/>
          </a:bodyPr>
          <a:lstStyle/>
          <a:p>
            <a:pPr algn="ctr"/>
            <a:r>
              <a:rPr lang="en-US" dirty="0"/>
              <a:t>Transport Request</a:t>
            </a:r>
          </a:p>
        </p:txBody>
      </p:sp>
      <p:pic>
        <p:nvPicPr>
          <p:cNvPr id="11" name="Picture 4" descr="Transparent Group Icon Png , Png Download - Customer Icon Transparent  Background, Png Download , Transparent Png Image - PNGitem">
            <a:extLst>
              <a:ext uri="{FF2B5EF4-FFF2-40B4-BE49-F238E27FC236}">
                <a16:creationId xmlns:a16="http://schemas.microsoft.com/office/drawing/2014/main" id="{A2CBF8DB-6CA6-4F0F-98B6-D4D812E729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8103" y="2555782"/>
            <a:ext cx="1647371" cy="1574478"/>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9FAE8984-C3C3-49AC-A975-1222317B8B82}"/>
              </a:ext>
            </a:extLst>
          </p:cNvPr>
          <p:cNvSpPr/>
          <p:nvPr/>
        </p:nvSpPr>
        <p:spPr>
          <a:xfrm>
            <a:off x="10052123" y="4216665"/>
            <a:ext cx="316390" cy="5615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44C9D2-44EF-471A-8909-351732BB5D77}"/>
              </a:ext>
            </a:extLst>
          </p:cNvPr>
          <p:cNvSpPr txBox="1"/>
          <p:nvPr/>
        </p:nvSpPr>
        <p:spPr>
          <a:xfrm>
            <a:off x="8112473" y="3147040"/>
            <a:ext cx="1195630" cy="369332"/>
          </a:xfrm>
          <a:prstGeom prst="rect">
            <a:avLst/>
          </a:prstGeom>
          <a:noFill/>
        </p:spPr>
        <p:txBody>
          <a:bodyPr wrap="square" rtlCol="0">
            <a:spAutoFit/>
          </a:bodyPr>
          <a:lstStyle/>
          <a:p>
            <a:r>
              <a:rPr lang="en-US" dirty="0"/>
              <a:t>End Users</a:t>
            </a:r>
          </a:p>
        </p:txBody>
      </p:sp>
      <p:cxnSp>
        <p:nvCxnSpPr>
          <p:cNvPr id="17" name="Connector: Elbow 16">
            <a:extLst>
              <a:ext uri="{FF2B5EF4-FFF2-40B4-BE49-F238E27FC236}">
                <a16:creationId xmlns:a16="http://schemas.microsoft.com/office/drawing/2014/main" id="{7F86A593-80B2-49F0-BB25-187C7E082E97}"/>
              </a:ext>
            </a:extLst>
          </p:cNvPr>
          <p:cNvCxnSpPr>
            <a:stCxn id="5" idx="3"/>
            <a:endCxn id="11" idx="3"/>
          </p:cNvCxnSpPr>
          <p:nvPr/>
        </p:nvCxnSpPr>
        <p:spPr>
          <a:xfrm>
            <a:off x="10913999" y="1513455"/>
            <a:ext cx="41475" cy="1829566"/>
          </a:xfrm>
          <a:prstGeom prst="bentConnector3">
            <a:avLst>
              <a:gd name="adj1" fmla="val 651175"/>
            </a:avLst>
          </a:prstGeom>
          <a:ln>
            <a:tailEnd type="triangle"/>
          </a:ln>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7AA559DF-5003-43A7-BA67-C187426DC214}"/>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79649" y="2165930"/>
            <a:ext cx="410371" cy="410371"/>
          </a:xfrm>
          <a:prstGeom prst="rect">
            <a:avLst/>
          </a:prstGeom>
        </p:spPr>
      </p:pic>
    </p:spTree>
    <p:extLst>
      <p:ext uri="{BB962C8B-B14F-4D97-AF65-F5344CB8AC3E}">
        <p14:creationId xmlns:p14="http://schemas.microsoft.com/office/powerpoint/2010/main" val="2329614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278957"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Adding deployment Configuration to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278956" cy="5866350"/>
          </a:xfrm>
          <a:prstGeom prst="rect">
            <a:avLst/>
          </a:prstGeom>
          <a:noFill/>
        </p:spPr>
        <p:txBody>
          <a:bodyPr wrap="square" rtlCol="0">
            <a:spAutoFit/>
          </a:bodyPr>
          <a:lstStyle/>
          <a:p>
            <a:pPr>
              <a:lnSpc>
                <a:spcPct val="150000"/>
              </a:lnSpc>
            </a:pPr>
            <a:r>
              <a:rPr lang="en-US" dirty="0"/>
              <a:t>Steps to configure the Application to deploy the Application on ABAP Environment.</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the terminal in BAS or VS Code and go to your project folder.</a:t>
            </a: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Open terminal in you project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indent="-342900" algn="just">
              <a:lnSpc>
                <a:spcPct val="150000"/>
              </a:lnSpc>
              <a:buFont typeface="Arial" panose="020B0604020202020204" pitchFamily="34" charset="0"/>
              <a:buChar cha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Write command </a:t>
            </a:r>
            <a:r>
              <a:rPr lang="en-US" b="1" i="1" dirty="0">
                <a:solidFill>
                  <a:prstClr val="black"/>
                </a:solidFill>
                <a:latin typeface="Calibri" panose="020F0502020204030204"/>
              </a:rPr>
              <a:t>ui5 build</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or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npm run build </a:t>
            </a: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and press enter to build your project it will create a </a:t>
            </a:r>
            <a:r>
              <a:rPr lang="en-US" b="1" dirty="0">
                <a:solidFill>
                  <a:prstClr val="black"/>
                </a:solidFill>
                <a:latin typeface="Calibri" panose="020F0502020204030204"/>
              </a:rPr>
              <a:t>dist </a:t>
            </a:r>
            <a:r>
              <a:rPr lang="en-US" dirty="0">
                <a:solidFill>
                  <a:prstClr val="black"/>
                </a:solidFill>
                <a:latin typeface="Calibri" panose="020F0502020204030204"/>
              </a:rPr>
              <a:t>folder.</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Now write command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npx fiori add deploy-config </a:t>
            </a:r>
            <a:r>
              <a:rPr lang="en-US" dirty="0">
                <a:solidFill>
                  <a:prstClr val="black"/>
                </a:solidFill>
                <a:latin typeface="Calibri" panose="020F0502020204030204"/>
              </a:rPr>
              <a:t>to configure the project for deployment.</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Select a target ABAP system … http://103.207.171.202 in your case </a:t>
            </a:r>
            <a:r>
              <a:rPr lang="en-US" dirty="0">
                <a:solidFill>
                  <a:prstClr val="black"/>
                </a:solidFill>
                <a:latin typeface="Calibri" panose="020F0502020204030204"/>
              </a:rPr>
              <a:t>your hostname will come in this step.</a:t>
            </a:r>
            <a:endPar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the ABAP system client number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username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password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an application name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description for the application …</a:t>
            </a:r>
          </a:p>
          <a:p>
            <a:pPr marL="342900" marR="0" lvl="0" indent="-3429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Enter a package for the deployed application … $TMP</a:t>
            </a:r>
            <a:endParaRPr lang="en-US" dirty="0"/>
          </a:p>
          <a:p>
            <a:pPr marL="0" marR="0" lvl="0" indent="0" algn="just" defTabSz="914400" rtl="0" eaLnBrk="1" fontAlgn="auto" latinLnBrk="0" hangingPunct="1">
              <a:lnSpc>
                <a:spcPct val="150000"/>
              </a:lnSpc>
              <a:spcBef>
                <a:spcPts val="0"/>
              </a:spcBef>
              <a:spcAft>
                <a:spcPts val="0"/>
              </a:spcAft>
              <a:buClrTx/>
              <a:buSzTx/>
              <a:buFontTx/>
              <a:buNone/>
              <a:tabLst/>
              <a:defRPr/>
            </a:pPr>
            <a:r>
              <a:rPr lang="en-US" dirty="0"/>
              <a:t>Now to deploy the application to the ABAP repository we use the command </a:t>
            </a:r>
            <a:r>
              <a:rPr lang="en-US" b="1" i="1" dirty="0"/>
              <a:t>npm run deploy.</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CE1A1B1D-DBF9-4D62-920B-E12B702CFCF2}"/>
              </a:ext>
            </a:extLst>
          </p:cNvPr>
          <p:cNvPicPr>
            <a:picLocks noChangeAspect="1"/>
          </p:cNvPicPr>
          <p:nvPr/>
        </p:nvPicPr>
        <p:blipFill>
          <a:blip r:embed="rId3"/>
          <a:stretch>
            <a:fillRect/>
          </a:stretch>
        </p:blipFill>
        <p:spPr>
          <a:xfrm>
            <a:off x="7961699" y="4019199"/>
            <a:ext cx="3968536" cy="1269121"/>
          </a:xfrm>
          <a:prstGeom prst="rect">
            <a:avLst/>
          </a:prstGeom>
        </p:spPr>
      </p:pic>
    </p:spTree>
    <p:extLst>
      <p:ext uri="{BB962C8B-B14F-4D97-AF65-F5344CB8AC3E}">
        <p14:creationId xmlns:p14="http://schemas.microsoft.com/office/powerpoint/2010/main" val="1446508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Introduction to Git and GitHub</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7884709" cy="1754326"/>
          </a:xfrm>
          <a:prstGeom prst="rect">
            <a:avLst/>
          </a:prstGeom>
          <a:noFill/>
        </p:spPr>
        <p:txBody>
          <a:bodyPr wrap="square" rtlCol="0">
            <a:spAutoFit/>
          </a:bodyPr>
          <a:lstStyle/>
          <a:p>
            <a:pPr algn="just"/>
            <a:r>
              <a:rPr lang="en-US" b="1" i="0" dirty="0">
                <a:solidFill>
                  <a:srgbClr val="202124"/>
                </a:solidFill>
                <a:effectLst/>
              </a:rPr>
              <a:t>Git is a version control system that lets you manage and keep track of your source code history</a:t>
            </a:r>
            <a:r>
              <a:rPr lang="en-US" b="0" i="0" dirty="0">
                <a:solidFill>
                  <a:srgbClr val="202124"/>
                </a:solidFill>
                <a:effectLst/>
              </a:rPr>
              <a:t>.</a:t>
            </a:r>
          </a:p>
          <a:p>
            <a:pPr algn="just"/>
            <a:r>
              <a:rPr lang="en-US" b="0" i="0" dirty="0">
                <a:solidFill>
                  <a:srgbClr val="202124"/>
                </a:solidFill>
                <a:effectLst/>
              </a:rPr>
              <a:t>GitHub is a cloud-based hosting service that lets you manage Git repositories.</a:t>
            </a:r>
            <a:endParaRPr lang="en-US" dirty="0">
              <a:solidFill>
                <a:prstClr val="black"/>
              </a:solidFill>
            </a:endParaRPr>
          </a:p>
          <a:p>
            <a:pPr algn="just"/>
            <a:r>
              <a:rPr lang="en-US" dirty="0">
                <a:solidFill>
                  <a:prstClr val="black"/>
                </a:solidFill>
              </a:rPr>
              <a:t>Git HUB is a central repository to store all the code. Git is a </a:t>
            </a:r>
            <a:r>
              <a:rPr lang="en-US" b="1" i="1" u="sng" dirty="0">
                <a:solidFill>
                  <a:prstClr val="black"/>
                </a:solidFill>
              </a:rPr>
              <a:t>distributed repository management </a:t>
            </a:r>
            <a:r>
              <a:rPr lang="en-US" dirty="0">
                <a:solidFill>
                  <a:prstClr val="black"/>
                </a:solidFill>
              </a:rPr>
              <a:t>system, which allows development teams to organize and sync their development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40172D93-1B54-4F37-8458-76E37266DB6F}"/>
              </a:ext>
            </a:extLst>
          </p:cNvPr>
          <p:cNvSpPr txBox="1"/>
          <p:nvPr/>
        </p:nvSpPr>
        <p:spPr>
          <a:xfrm>
            <a:off x="261760" y="2531548"/>
            <a:ext cx="11118915" cy="2861040"/>
          </a:xfrm>
          <a:prstGeom prst="rect">
            <a:avLst/>
          </a:prstGeom>
          <a:noFill/>
        </p:spPr>
        <p:txBody>
          <a:bodyPr wrap="square">
            <a:spAutoFit/>
          </a:bodyPr>
          <a:lstStyle/>
          <a:p>
            <a:pPr algn="just" defTabSz="914126"/>
            <a:r>
              <a:rPr lang="en-US" sz="1799" dirty="0">
                <a:solidFill>
                  <a:prstClr val="black"/>
                </a:solidFill>
                <a:latin typeface="Calibri"/>
              </a:rPr>
              <a:t>Use Case- I am working as a Fiori Developer in an MNC and I want to share my code with fellow developers, currently I am downloading the zip/tar file and sharing over email. </a:t>
            </a:r>
          </a:p>
          <a:p>
            <a:pPr marL="285750" indent="-285750" algn="just" defTabSz="914126">
              <a:buFontTx/>
              <a:buChar char="-"/>
            </a:pPr>
            <a:r>
              <a:rPr lang="en-US" sz="1799" dirty="0">
                <a:solidFill>
                  <a:prstClr val="black"/>
                </a:solidFill>
                <a:latin typeface="Calibri"/>
              </a:rPr>
              <a:t>This way we will have piles of emails in our account, </a:t>
            </a:r>
          </a:p>
          <a:p>
            <a:pPr marL="285750" indent="-285750" algn="just" defTabSz="914126">
              <a:buFontTx/>
              <a:buChar char="-"/>
            </a:pPr>
            <a:r>
              <a:rPr lang="en-US" sz="1799" dirty="0">
                <a:solidFill>
                  <a:prstClr val="black"/>
                </a:solidFill>
                <a:latin typeface="Calibri"/>
              </a:rPr>
              <a:t>especially when we work in a team of size 40 developers it becomes very hard to sync changes.</a:t>
            </a:r>
          </a:p>
          <a:p>
            <a:pPr marL="285750" indent="-285750" algn="just" defTabSz="914126">
              <a:buFontTx/>
              <a:buChar char="-"/>
            </a:pPr>
            <a:r>
              <a:rPr lang="en-US" sz="1799" dirty="0">
                <a:solidFill>
                  <a:prstClr val="black"/>
                </a:solidFill>
                <a:latin typeface="Calibri"/>
              </a:rPr>
              <a:t>There is version control. Last night my app was stable, I made some changes this morning which messed up the whole project. I some how pray to god that can you please take me in past.</a:t>
            </a:r>
          </a:p>
          <a:p>
            <a:pPr marL="285750" indent="-285750" algn="just" defTabSz="914126">
              <a:buFontTx/>
              <a:buChar char="-"/>
            </a:pPr>
            <a:r>
              <a:rPr lang="en-US" sz="1799" dirty="0">
                <a:solidFill>
                  <a:prstClr val="black"/>
                </a:solidFill>
                <a:latin typeface="Calibri"/>
              </a:rPr>
              <a:t>In a big team, many developers touching each other’s code and it’s hard to blame someone who disrupt the code.</a:t>
            </a:r>
          </a:p>
          <a:p>
            <a:pPr marL="285750" indent="-285750" algn="just" defTabSz="914126">
              <a:buFontTx/>
              <a:buChar char="-"/>
            </a:pPr>
            <a:r>
              <a:rPr lang="en-US" sz="1799" dirty="0">
                <a:solidFill>
                  <a:prstClr val="black"/>
                </a:solidFill>
                <a:latin typeface="Calibri"/>
              </a:rPr>
              <a:t>It is also very hard to merge changes when done in same file.</a:t>
            </a:r>
          </a:p>
          <a:p>
            <a:pPr marL="285750" indent="-285750" algn="just" defTabSz="914126">
              <a:buFontTx/>
              <a:buChar char="-"/>
            </a:pPr>
            <a:r>
              <a:rPr lang="en-US" sz="1799" dirty="0">
                <a:solidFill>
                  <a:prstClr val="black"/>
                </a:solidFill>
                <a:latin typeface="Calibri"/>
              </a:rPr>
              <a:t>As a developer, I am using BAS today, tomorrow I will use VS Code and next day Web IDE and very next week Atom. How can I easily port my code between these tools.</a:t>
            </a:r>
          </a:p>
        </p:txBody>
      </p:sp>
      <p:sp>
        <p:nvSpPr>
          <p:cNvPr id="9" name="TextBox 8">
            <a:extLst>
              <a:ext uri="{FF2B5EF4-FFF2-40B4-BE49-F238E27FC236}">
                <a16:creationId xmlns:a16="http://schemas.microsoft.com/office/drawing/2014/main" id="{1A5E6F5B-216A-4944-B6A8-C5F0862912CA}"/>
              </a:ext>
            </a:extLst>
          </p:cNvPr>
          <p:cNvSpPr txBox="1"/>
          <p:nvPr/>
        </p:nvSpPr>
        <p:spPr>
          <a:xfrm>
            <a:off x="261761" y="5716394"/>
            <a:ext cx="5141512" cy="922945"/>
          </a:xfrm>
          <a:prstGeom prst="rect">
            <a:avLst/>
          </a:prstGeom>
          <a:noFill/>
        </p:spPr>
        <p:txBody>
          <a:bodyPr wrap="square">
            <a:spAutoFit/>
          </a:bodyPr>
          <a:lstStyle/>
          <a:p>
            <a:pPr algn="just" defTabSz="914126"/>
            <a:r>
              <a:rPr lang="en-US" sz="1799" dirty="0">
                <a:solidFill>
                  <a:prstClr val="black"/>
                </a:solidFill>
                <a:latin typeface="Calibri"/>
              </a:rPr>
              <a:t>You can install git in local machine using below link (however, it comes along with all dev tools)</a:t>
            </a:r>
          </a:p>
          <a:p>
            <a:pPr algn="just" defTabSz="914126"/>
            <a:r>
              <a:rPr lang="en-US" sz="1799" dirty="0">
                <a:solidFill>
                  <a:prstClr val="black"/>
                </a:solidFill>
                <a:latin typeface="Calibri"/>
                <a:hlinkClick r:id="rId3"/>
              </a:rPr>
              <a:t>https://git-scm.com/downloads</a:t>
            </a:r>
            <a:endParaRPr lang="en-US" dirty="0"/>
          </a:p>
        </p:txBody>
      </p:sp>
      <p:pic>
        <p:nvPicPr>
          <p:cNvPr id="1028" name="Picture 4" descr="Git and GitHub for Undergrad Engineers - Python for Undergraduate Engineers">
            <a:extLst>
              <a:ext uri="{FF2B5EF4-FFF2-40B4-BE49-F238E27FC236}">
                <a16:creationId xmlns:a16="http://schemas.microsoft.com/office/drawing/2014/main" id="{FB1DDA1D-F32B-4261-AF75-4C0AF9457A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6473" y="993239"/>
            <a:ext cx="3709421" cy="103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533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10991591"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GitHub Works and commands in Git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89481"/>
            <a:ext cx="11161643" cy="369332"/>
          </a:xfrm>
          <a:prstGeom prst="rect">
            <a:avLst/>
          </a:prstGeom>
          <a:noFill/>
        </p:spPr>
        <p:txBody>
          <a:bodyPr wrap="square" rtlCol="0">
            <a:spAutoFit/>
          </a:bodyPr>
          <a:lstStyle/>
          <a:p>
            <a:r>
              <a:rPr lang="en-US" dirty="0"/>
              <a:t>We will see some important commands related to Git and will see how GitHub works.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Graphic 5" descr="User outline">
            <a:extLst>
              <a:ext uri="{FF2B5EF4-FFF2-40B4-BE49-F238E27FC236}">
                <a16:creationId xmlns:a16="http://schemas.microsoft.com/office/drawing/2014/main" id="{1FA466ED-4051-4FD6-9D30-2F76129B4F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553" y="1438850"/>
            <a:ext cx="914400" cy="914400"/>
          </a:xfrm>
          <a:prstGeom prst="rect">
            <a:avLst/>
          </a:prstGeom>
        </p:spPr>
      </p:pic>
      <p:sp>
        <p:nvSpPr>
          <p:cNvPr id="7" name="TextBox 6">
            <a:extLst>
              <a:ext uri="{FF2B5EF4-FFF2-40B4-BE49-F238E27FC236}">
                <a16:creationId xmlns:a16="http://schemas.microsoft.com/office/drawing/2014/main" id="{B682BB51-BFE2-42E1-99B2-12DEB8237297}"/>
              </a:ext>
            </a:extLst>
          </p:cNvPr>
          <p:cNvSpPr txBox="1"/>
          <p:nvPr/>
        </p:nvSpPr>
        <p:spPr>
          <a:xfrm>
            <a:off x="25742" y="2353250"/>
            <a:ext cx="1680021" cy="369332"/>
          </a:xfrm>
          <a:prstGeom prst="rect">
            <a:avLst/>
          </a:prstGeom>
          <a:noFill/>
        </p:spPr>
        <p:txBody>
          <a:bodyPr wrap="square" rtlCol="0">
            <a:spAutoFit/>
          </a:bodyPr>
          <a:lstStyle/>
          <a:p>
            <a:r>
              <a:rPr lang="en-US" dirty="0"/>
              <a:t>User (Anubhav)</a:t>
            </a:r>
          </a:p>
        </p:txBody>
      </p:sp>
      <p:sp>
        <p:nvSpPr>
          <p:cNvPr id="9" name="Rectangle 8">
            <a:extLst>
              <a:ext uri="{FF2B5EF4-FFF2-40B4-BE49-F238E27FC236}">
                <a16:creationId xmlns:a16="http://schemas.microsoft.com/office/drawing/2014/main" id="{5C7B96B9-C6E6-4125-A214-653BDEBE30A7}"/>
              </a:ext>
            </a:extLst>
          </p:cNvPr>
          <p:cNvSpPr/>
          <p:nvPr/>
        </p:nvSpPr>
        <p:spPr>
          <a:xfrm>
            <a:off x="2182092" y="1316935"/>
            <a:ext cx="2202873" cy="16729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74B0C4-C54B-4D87-A9DE-19FF63C7105F}"/>
              </a:ext>
            </a:extLst>
          </p:cNvPr>
          <p:cNvSpPr/>
          <p:nvPr/>
        </p:nvSpPr>
        <p:spPr>
          <a:xfrm>
            <a:off x="2337953" y="1509556"/>
            <a:ext cx="1901538" cy="131677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Fiori Project (or any kind of project)</a:t>
            </a:r>
          </a:p>
        </p:txBody>
      </p:sp>
      <p:grpSp>
        <p:nvGrpSpPr>
          <p:cNvPr id="11" name="Group 10">
            <a:extLst>
              <a:ext uri="{FF2B5EF4-FFF2-40B4-BE49-F238E27FC236}">
                <a16:creationId xmlns:a16="http://schemas.microsoft.com/office/drawing/2014/main" id="{D588A431-D7FA-4A42-BF18-77DA1328D451}"/>
              </a:ext>
            </a:extLst>
          </p:cNvPr>
          <p:cNvGrpSpPr/>
          <p:nvPr/>
        </p:nvGrpSpPr>
        <p:grpSpPr>
          <a:xfrm>
            <a:off x="136891" y="4296742"/>
            <a:ext cx="1457722" cy="1066800"/>
            <a:chOff x="791363" y="4809550"/>
            <a:chExt cx="1457722" cy="1066800"/>
          </a:xfrm>
        </p:grpSpPr>
        <p:pic>
          <p:nvPicPr>
            <p:cNvPr id="13" name="Graphic 12" descr="User outline">
              <a:extLst>
                <a:ext uri="{FF2B5EF4-FFF2-40B4-BE49-F238E27FC236}">
                  <a16:creationId xmlns:a16="http://schemas.microsoft.com/office/drawing/2014/main" id="{E24FB646-19BD-4C9A-BC7D-770E9FF13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4685" y="4812084"/>
              <a:ext cx="914400" cy="914400"/>
            </a:xfrm>
            <a:prstGeom prst="rect">
              <a:avLst/>
            </a:prstGeom>
          </p:spPr>
        </p:pic>
        <p:pic>
          <p:nvPicPr>
            <p:cNvPr id="14" name="Graphic 13" descr="User outline">
              <a:extLst>
                <a:ext uri="{FF2B5EF4-FFF2-40B4-BE49-F238E27FC236}">
                  <a16:creationId xmlns:a16="http://schemas.microsoft.com/office/drawing/2014/main" id="{4F7A364B-53B4-422D-A6A1-8B7E7D780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3024" y="4961950"/>
              <a:ext cx="914400" cy="914400"/>
            </a:xfrm>
            <a:prstGeom prst="rect">
              <a:avLst/>
            </a:prstGeom>
          </p:spPr>
        </p:pic>
        <p:pic>
          <p:nvPicPr>
            <p:cNvPr id="15" name="Graphic 14" descr="User outline">
              <a:extLst>
                <a:ext uri="{FF2B5EF4-FFF2-40B4-BE49-F238E27FC236}">
                  <a16:creationId xmlns:a16="http://schemas.microsoft.com/office/drawing/2014/main" id="{B02B30BA-5B42-4898-AE67-E94E6BCD1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363" y="4809550"/>
              <a:ext cx="914400" cy="914400"/>
            </a:xfrm>
            <a:prstGeom prst="rect">
              <a:avLst/>
            </a:prstGeom>
          </p:spPr>
        </p:pic>
      </p:grpSp>
      <p:cxnSp>
        <p:nvCxnSpPr>
          <p:cNvPr id="16" name="Straight Arrow Connector 15">
            <a:extLst>
              <a:ext uri="{FF2B5EF4-FFF2-40B4-BE49-F238E27FC236}">
                <a16:creationId xmlns:a16="http://schemas.microsoft.com/office/drawing/2014/main" id="{D0A7173C-1449-45C5-9053-A72E0A2CB48B}"/>
              </a:ext>
            </a:extLst>
          </p:cNvPr>
          <p:cNvCxnSpPr>
            <a:stCxn id="6" idx="3"/>
          </p:cNvCxnSpPr>
          <p:nvPr/>
        </p:nvCxnSpPr>
        <p:spPr>
          <a:xfrm>
            <a:off x="1322953" y="1896050"/>
            <a:ext cx="113969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832FE982-749D-4562-B803-8A7BAA4CDE0D}"/>
              </a:ext>
            </a:extLst>
          </p:cNvPr>
          <p:cNvSpPr txBox="1"/>
          <p:nvPr/>
        </p:nvSpPr>
        <p:spPr>
          <a:xfrm>
            <a:off x="2278465" y="3012552"/>
            <a:ext cx="2627772" cy="369332"/>
          </a:xfrm>
          <a:prstGeom prst="rect">
            <a:avLst/>
          </a:prstGeom>
          <a:noFill/>
        </p:spPr>
        <p:txBody>
          <a:bodyPr wrap="square" rtlCol="0">
            <a:spAutoFit/>
          </a:bodyPr>
          <a:lstStyle/>
          <a:p>
            <a:r>
              <a:rPr lang="en-US" dirty="0"/>
              <a:t>Anubhav’s local machine</a:t>
            </a:r>
          </a:p>
        </p:txBody>
      </p:sp>
      <p:sp>
        <p:nvSpPr>
          <p:cNvPr id="18" name="TextBox 17">
            <a:extLst>
              <a:ext uri="{FF2B5EF4-FFF2-40B4-BE49-F238E27FC236}">
                <a16:creationId xmlns:a16="http://schemas.microsoft.com/office/drawing/2014/main" id="{85433A9A-5933-45F9-8C49-A8F11F14CA70}"/>
              </a:ext>
            </a:extLst>
          </p:cNvPr>
          <p:cNvSpPr txBox="1"/>
          <p:nvPr/>
        </p:nvSpPr>
        <p:spPr>
          <a:xfrm>
            <a:off x="76947" y="5347088"/>
            <a:ext cx="2492009" cy="1477328"/>
          </a:xfrm>
          <a:prstGeom prst="rect">
            <a:avLst/>
          </a:prstGeom>
          <a:noFill/>
        </p:spPr>
        <p:txBody>
          <a:bodyPr wrap="square" rtlCol="0">
            <a:spAutoFit/>
          </a:bodyPr>
          <a:lstStyle/>
          <a:p>
            <a:r>
              <a:rPr lang="en-US" dirty="0"/>
              <a:t>Users which are working on the different parts of the same project on different Platforms (BAS, VS Code, Web IDE)</a:t>
            </a:r>
          </a:p>
        </p:txBody>
      </p:sp>
      <p:cxnSp>
        <p:nvCxnSpPr>
          <p:cNvPr id="21" name="Connector: Elbow 20">
            <a:extLst>
              <a:ext uri="{FF2B5EF4-FFF2-40B4-BE49-F238E27FC236}">
                <a16:creationId xmlns:a16="http://schemas.microsoft.com/office/drawing/2014/main" id="{21910622-B217-4CCD-90F2-6F950A9FFFFA}"/>
              </a:ext>
            </a:extLst>
          </p:cNvPr>
          <p:cNvCxnSpPr>
            <a:cxnSpLocks/>
            <a:stCxn id="10" idx="1"/>
            <a:endCxn id="23" idx="2"/>
          </p:cNvCxnSpPr>
          <p:nvPr/>
        </p:nvCxnSpPr>
        <p:spPr>
          <a:xfrm rot="10800000" flipV="1">
            <a:off x="1187123" y="2167942"/>
            <a:ext cx="1150831" cy="2145254"/>
          </a:xfrm>
          <a:prstGeom prst="bentConnector4">
            <a:avLst>
              <a:gd name="adj1" fmla="val 26544"/>
              <a:gd name="adj2" fmla="val 91281"/>
            </a:avLst>
          </a:prstGeom>
          <a:ln>
            <a:tailEnd type="triangle"/>
          </a:ln>
        </p:spPr>
        <p:style>
          <a:lnRef idx="3">
            <a:schemeClr val="accent5"/>
          </a:lnRef>
          <a:fillRef idx="0">
            <a:schemeClr val="accent5"/>
          </a:fillRef>
          <a:effectRef idx="2">
            <a:schemeClr val="accent5"/>
          </a:effectRef>
          <a:fontRef idx="minor">
            <a:schemeClr val="tx1"/>
          </a:fontRef>
        </p:style>
      </p:cxnSp>
      <p:sp>
        <p:nvSpPr>
          <p:cNvPr id="23" name="TextBox 22">
            <a:extLst>
              <a:ext uri="{FF2B5EF4-FFF2-40B4-BE49-F238E27FC236}">
                <a16:creationId xmlns:a16="http://schemas.microsoft.com/office/drawing/2014/main" id="{11704DD0-CC8B-42C1-B67E-1143E5A1139D}"/>
              </a:ext>
            </a:extLst>
          </p:cNvPr>
          <p:cNvSpPr txBox="1"/>
          <p:nvPr/>
        </p:nvSpPr>
        <p:spPr>
          <a:xfrm>
            <a:off x="231610" y="3112867"/>
            <a:ext cx="1911023" cy="12003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But how all users will work on the project at a same time?</a:t>
            </a:r>
          </a:p>
        </p:txBody>
      </p:sp>
      <p:pic>
        <p:nvPicPr>
          <p:cNvPr id="32" name="Picture 31">
            <a:extLst>
              <a:ext uri="{FF2B5EF4-FFF2-40B4-BE49-F238E27FC236}">
                <a16:creationId xmlns:a16="http://schemas.microsoft.com/office/drawing/2014/main" id="{9F197511-A4D1-49A4-ABEE-8B216E47BA51}"/>
              </a:ext>
            </a:extLst>
          </p:cNvPr>
          <p:cNvPicPr>
            <a:picLocks noChangeAspect="1"/>
          </p:cNvPicPr>
          <p:nvPr/>
        </p:nvPicPr>
        <p:blipFill rotWithShape="1">
          <a:blip r:embed="rId5"/>
          <a:srcRect t="20534" r="3828" b="18801"/>
          <a:stretch/>
        </p:blipFill>
        <p:spPr>
          <a:xfrm>
            <a:off x="3759223" y="3993723"/>
            <a:ext cx="1846894" cy="1091045"/>
          </a:xfrm>
          <a:prstGeom prst="rect">
            <a:avLst/>
          </a:prstGeom>
        </p:spPr>
      </p:pic>
      <p:cxnSp>
        <p:nvCxnSpPr>
          <p:cNvPr id="34" name="Straight Arrow Connector 33">
            <a:extLst>
              <a:ext uri="{FF2B5EF4-FFF2-40B4-BE49-F238E27FC236}">
                <a16:creationId xmlns:a16="http://schemas.microsoft.com/office/drawing/2014/main" id="{83853FE6-CF5B-47C2-BBF9-8B6AD3257C0C}"/>
              </a:ext>
            </a:extLst>
          </p:cNvPr>
          <p:cNvCxnSpPr>
            <a:stCxn id="23" idx="3"/>
            <a:endCxn id="32" idx="1"/>
          </p:cNvCxnSpPr>
          <p:nvPr/>
        </p:nvCxnSpPr>
        <p:spPr>
          <a:xfrm>
            <a:off x="2142633" y="3713032"/>
            <a:ext cx="1616590" cy="826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7F1CA23-5BBA-4137-A7B7-BD1485BF32BE}"/>
              </a:ext>
            </a:extLst>
          </p:cNvPr>
          <p:cNvSpPr txBox="1"/>
          <p:nvPr/>
        </p:nvSpPr>
        <p:spPr>
          <a:xfrm>
            <a:off x="2907338" y="3585830"/>
            <a:ext cx="1400667" cy="923330"/>
          </a:xfrm>
          <a:prstGeom prst="rect">
            <a:avLst/>
          </a:prstGeom>
          <a:noFill/>
        </p:spPr>
        <p:txBody>
          <a:bodyPr wrap="square" rtlCol="0">
            <a:spAutoFit/>
          </a:bodyPr>
          <a:lstStyle/>
          <a:p>
            <a:r>
              <a:rPr lang="en-US" dirty="0"/>
              <a:t>Here GitHub comes into picture</a:t>
            </a:r>
          </a:p>
        </p:txBody>
      </p:sp>
      <p:sp>
        <p:nvSpPr>
          <p:cNvPr id="37" name="Rectangle 36">
            <a:extLst>
              <a:ext uri="{FF2B5EF4-FFF2-40B4-BE49-F238E27FC236}">
                <a16:creationId xmlns:a16="http://schemas.microsoft.com/office/drawing/2014/main" id="{6AD6DA80-779D-4E52-8BF3-C26A30B129F1}"/>
              </a:ext>
            </a:extLst>
          </p:cNvPr>
          <p:cNvSpPr/>
          <p:nvPr/>
        </p:nvSpPr>
        <p:spPr>
          <a:xfrm>
            <a:off x="3659857" y="5407462"/>
            <a:ext cx="2116282" cy="50755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Project Repository</a:t>
            </a:r>
          </a:p>
        </p:txBody>
      </p:sp>
      <p:cxnSp>
        <p:nvCxnSpPr>
          <p:cNvPr id="39" name="Straight Connector 38">
            <a:extLst>
              <a:ext uri="{FF2B5EF4-FFF2-40B4-BE49-F238E27FC236}">
                <a16:creationId xmlns:a16="http://schemas.microsoft.com/office/drawing/2014/main" id="{CDCB0151-E030-4B21-A9FA-202DBE6356BF}"/>
              </a:ext>
            </a:extLst>
          </p:cNvPr>
          <p:cNvCxnSpPr>
            <a:cxnSpLocks/>
            <a:stCxn id="37" idx="0"/>
          </p:cNvCxnSpPr>
          <p:nvPr/>
        </p:nvCxnSpPr>
        <p:spPr>
          <a:xfrm flipV="1">
            <a:off x="4717998" y="4801107"/>
            <a:ext cx="0" cy="6063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9962E51E-A4B4-417C-A19E-74B9D3EAAD28}"/>
              </a:ext>
            </a:extLst>
          </p:cNvPr>
          <p:cNvSpPr txBox="1"/>
          <p:nvPr/>
        </p:nvSpPr>
        <p:spPr>
          <a:xfrm>
            <a:off x="3828256" y="5892152"/>
            <a:ext cx="2014329" cy="923330"/>
          </a:xfrm>
          <a:prstGeom prst="rect">
            <a:avLst/>
          </a:prstGeom>
          <a:noFill/>
        </p:spPr>
        <p:txBody>
          <a:bodyPr wrap="square" rtlCol="0">
            <a:spAutoFit/>
          </a:bodyPr>
          <a:lstStyle/>
          <a:p>
            <a:r>
              <a:rPr lang="en-US" dirty="0"/>
              <a:t>The project will be kept in a repository in the GitHub</a:t>
            </a:r>
          </a:p>
        </p:txBody>
      </p:sp>
      <p:cxnSp>
        <p:nvCxnSpPr>
          <p:cNvPr id="47" name="Connector: Elbow 46">
            <a:extLst>
              <a:ext uri="{FF2B5EF4-FFF2-40B4-BE49-F238E27FC236}">
                <a16:creationId xmlns:a16="http://schemas.microsoft.com/office/drawing/2014/main" id="{D873AE53-1167-4BB2-AA55-2B8116E8E4C8}"/>
              </a:ext>
            </a:extLst>
          </p:cNvPr>
          <p:cNvCxnSpPr>
            <a:cxnSpLocks/>
          </p:cNvCxnSpPr>
          <p:nvPr/>
        </p:nvCxnSpPr>
        <p:spPr>
          <a:xfrm>
            <a:off x="4424562" y="2153403"/>
            <a:ext cx="1391174" cy="3507834"/>
          </a:xfrm>
          <a:prstGeom prst="bentConnector3">
            <a:avLst>
              <a:gd name="adj1" fmla="val 119419"/>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51" name="Connector: Elbow 50">
            <a:extLst>
              <a:ext uri="{FF2B5EF4-FFF2-40B4-BE49-F238E27FC236}">
                <a16:creationId xmlns:a16="http://schemas.microsoft.com/office/drawing/2014/main" id="{F6A20555-59B0-4444-A17B-62FCF15D2119}"/>
              </a:ext>
            </a:extLst>
          </p:cNvPr>
          <p:cNvCxnSpPr>
            <a:cxnSpLocks/>
            <a:stCxn id="13" idx="3"/>
            <a:endCxn id="37" idx="1"/>
          </p:cNvCxnSpPr>
          <p:nvPr/>
        </p:nvCxnSpPr>
        <p:spPr>
          <a:xfrm>
            <a:off x="1594613" y="4756476"/>
            <a:ext cx="2065244" cy="904761"/>
          </a:xfrm>
          <a:prstGeom prst="bentConnector3">
            <a:avLst>
              <a:gd name="adj1" fmla="val 50000"/>
            </a:avLst>
          </a:prstGeom>
          <a:ln>
            <a:headEnd type="arrow"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3" name="Straight Connector 62">
            <a:extLst>
              <a:ext uri="{FF2B5EF4-FFF2-40B4-BE49-F238E27FC236}">
                <a16:creationId xmlns:a16="http://schemas.microsoft.com/office/drawing/2014/main" id="{1A5D765A-0F74-464E-B30A-4FC0F5B46D45}"/>
              </a:ext>
            </a:extLst>
          </p:cNvPr>
          <p:cNvCxnSpPr>
            <a:cxnSpLocks/>
          </p:cNvCxnSpPr>
          <p:nvPr/>
        </p:nvCxnSpPr>
        <p:spPr>
          <a:xfrm>
            <a:off x="6580441" y="1158099"/>
            <a:ext cx="0" cy="562869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C222550-1069-4F4A-890D-66C21569B946}"/>
              </a:ext>
            </a:extLst>
          </p:cNvPr>
          <p:cNvSpPr txBox="1"/>
          <p:nvPr/>
        </p:nvSpPr>
        <p:spPr>
          <a:xfrm>
            <a:off x="6580441" y="1176282"/>
            <a:ext cx="5379950" cy="5078313"/>
          </a:xfrm>
          <a:prstGeom prst="rect">
            <a:avLst/>
          </a:prstGeom>
          <a:noFill/>
        </p:spPr>
        <p:txBody>
          <a:bodyPr wrap="square" rtlCol="0">
            <a:spAutoFit/>
          </a:bodyPr>
          <a:lstStyle/>
          <a:p>
            <a:pPr algn="just"/>
            <a:r>
              <a:rPr lang="en-US" dirty="0"/>
              <a:t>Some important commands to use git.</a:t>
            </a:r>
          </a:p>
          <a:p>
            <a:pPr marL="285750" indent="-285750" algn="just">
              <a:buFont typeface="Wingdings" panose="05000000000000000000" pitchFamily="2" charset="2"/>
              <a:buChar char="§"/>
            </a:pPr>
            <a:r>
              <a:rPr lang="en-US" b="1" dirty="0"/>
              <a:t>git Init: </a:t>
            </a:r>
            <a:r>
              <a:rPr lang="en-US" dirty="0"/>
              <a:t>It is used to initialize a new Git Repository in the system.</a:t>
            </a:r>
          </a:p>
          <a:p>
            <a:pPr marL="285750" indent="-285750" algn="just">
              <a:buFont typeface="Wingdings" panose="05000000000000000000" pitchFamily="2" charset="2"/>
              <a:buChar char="§"/>
            </a:pPr>
            <a:r>
              <a:rPr lang="en-US" b="1" dirty="0"/>
              <a:t>git add &lt;filename&gt;: </a:t>
            </a:r>
            <a:r>
              <a:rPr lang="en-US" dirty="0"/>
              <a:t>It is used to stage the changes of the file to git repository. We can use ‘</a:t>
            </a:r>
            <a:r>
              <a:rPr lang="en-US" b="1" dirty="0"/>
              <a:t>git add .</a:t>
            </a:r>
            <a:r>
              <a:rPr lang="en-US" dirty="0"/>
              <a:t>’ to stage the changes of all files.</a:t>
            </a:r>
          </a:p>
          <a:p>
            <a:pPr marL="285750" indent="-285750" algn="just">
              <a:buFont typeface="Wingdings" panose="05000000000000000000" pitchFamily="2" charset="2"/>
              <a:buChar char="§"/>
            </a:pPr>
            <a:r>
              <a:rPr lang="en-US" b="1" dirty="0"/>
              <a:t>git commit: </a:t>
            </a:r>
            <a:r>
              <a:rPr lang="en-US" dirty="0"/>
              <a:t>It is used to commit all the staged changes with a message.</a:t>
            </a:r>
          </a:p>
          <a:p>
            <a:pPr marL="285750" indent="-285750" algn="just">
              <a:buFont typeface="Wingdings" panose="05000000000000000000" pitchFamily="2" charset="2"/>
              <a:buChar char="§"/>
            </a:pPr>
            <a:r>
              <a:rPr lang="en-US" b="1" dirty="0"/>
              <a:t>git reset hard: </a:t>
            </a:r>
            <a:r>
              <a:rPr lang="en-US" dirty="0"/>
              <a:t>Discard all the staged changes and discard the changes in all the files.</a:t>
            </a:r>
          </a:p>
          <a:p>
            <a:pPr marL="285750" indent="-285750" algn="just">
              <a:buFont typeface="Wingdings" panose="05000000000000000000" pitchFamily="2" charset="2"/>
              <a:buChar char="§"/>
            </a:pPr>
            <a:r>
              <a:rPr lang="en-US" b="1" dirty="0"/>
              <a:t>git push: </a:t>
            </a:r>
            <a:r>
              <a:rPr lang="en-US" dirty="0"/>
              <a:t>It is used to push all the changes in the git repository.</a:t>
            </a:r>
          </a:p>
          <a:p>
            <a:pPr marL="285750" indent="-285750" algn="just">
              <a:buFont typeface="Wingdings" panose="05000000000000000000" pitchFamily="2" charset="2"/>
              <a:buChar char="§"/>
            </a:pPr>
            <a:r>
              <a:rPr lang="en-US" b="1" dirty="0"/>
              <a:t>git pull: </a:t>
            </a:r>
            <a:r>
              <a:rPr lang="en-US" dirty="0"/>
              <a:t>It is used to pull the new changes made by other users in the project.</a:t>
            </a:r>
          </a:p>
          <a:p>
            <a:pPr marL="285750" indent="-285750" algn="just">
              <a:buFont typeface="Wingdings" panose="05000000000000000000" pitchFamily="2" charset="2"/>
              <a:buChar char="§"/>
            </a:pPr>
            <a:r>
              <a:rPr lang="en-US" b="1" dirty="0"/>
              <a:t>git status: </a:t>
            </a:r>
            <a:r>
              <a:rPr lang="en-US" dirty="0"/>
              <a:t>It is used to check the status</a:t>
            </a:r>
          </a:p>
          <a:p>
            <a:pPr marL="285750" indent="-285750" algn="just">
              <a:buFont typeface="Wingdings" panose="05000000000000000000" pitchFamily="2" charset="2"/>
              <a:buChar char="§"/>
            </a:pPr>
            <a:r>
              <a:rPr lang="en-US" b="1" dirty="0"/>
              <a:t>git clone: </a:t>
            </a:r>
            <a:r>
              <a:rPr lang="en-US" dirty="0"/>
              <a:t>It is used to clone a repository.</a:t>
            </a:r>
          </a:p>
          <a:p>
            <a:pPr marL="285750" indent="-285750" algn="just">
              <a:buFont typeface="Wingdings" panose="05000000000000000000" pitchFamily="2" charset="2"/>
              <a:buChar char="§"/>
            </a:pPr>
            <a:r>
              <a:rPr lang="en-US" b="1" dirty="0"/>
              <a:t>git remote add &lt;repo URL&gt;: </a:t>
            </a:r>
            <a:r>
              <a:rPr lang="en-US" dirty="0"/>
              <a:t>Add a local repository to a remote repository.</a:t>
            </a:r>
            <a:endParaRPr lang="en-US" b="1" dirty="0"/>
          </a:p>
        </p:txBody>
      </p:sp>
    </p:spTree>
    <p:extLst>
      <p:ext uri="{BB962C8B-B14F-4D97-AF65-F5344CB8AC3E}">
        <p14:creationId xmlns:p14="http://schemas.microsoft.com/office/powerpoint/2010/main" val="332753445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22705</TotalTime>
  <Words>2155</Words>
  <Application>Microsoft Office PowerPoint</Application>
  <PresentationFormat>Widescreen</PresentationFormat>
  <Paragraphs>244</Paragraphs>
  <Slides>22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-apple-system</vt:lpstr>
      <vt:lpstr>Arial</vt:lpstr>
      <vt:lpstr>Calibri</vt:lpstr>
      <vt:lpstr>Calibri (Body)</vt:lpstr>
      <vt:lpstr>Calibri Light</vt:lpstr>
      <vt:lpstr>Cooper Black</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742</cp:revision>
  <dcterms:created xsi:type="dcterms:W3CDTF">2016-07-10T03:33:26Z</dcterms:created>
  <dcterms:modified xsi:type="dcterms:W3CDTF">2022-03-07T08:38:53Z</dcterms:modified>
</cp:coreProperties>
</file>